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ppt" ContentType="application/vnd.ms-powerpoint"/>
  <Default Extension="rels" ContentType="application/vnd.openxmlformats-package.relationships+xml"/>
  <Default Extension="vml" ContentType="application/vnd.openxmlformats-officedocument.vmlDrawing"/>
  <Default Extension="wdp" ContentType="image/vnd.ms-photo"/>
  <Default Extension="docx" ContentType="application/vnd.openxmlformats-officedocument.wordprocessingml.document"/>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60" r:id="rId2"/>
    <p:sldMasterId id="2147483672" r:id="rId3"/>
    <p:sldMasterId id="2147483684" r:id="rId4"/>
  </p:sldMasterIdLst>
  <p:notesMasterIdLst>
    <p:notesMasterId r:id="rId53"/>
  </p:notesMasterIdLst>
  <p:handoutMasterIdLst>
    <p:handoutMasterId r:id="rId54"/>
  </p:handoutMasterIdLst>
  <p:sldIdLst>
    <p:sldId id="337" r:id="rId5"/>
    <p:sldId id="258" r:id="rId6"/>
    <p:sldId id="354" r:id="rId7"/>
    <p:sldId id="346" r:id="rId8"/>
    <p:sldId id="351" r:id="rId9"/>
    <p:sldId id="349" r:id="rId10"/>
    <p:sldId id="350" r:id="rId11"/>
    <p:sldId id="348" r:id="rId12"/>
    <p:sldId id="347" r:id="rId13"/>
    <p:sldId id="355" r:id="rId14"/>
    <p:sldId id="356" r:id="rId15"/>
    <p:sldId id="357" r:id="rId16"/>
    <p:sldId id="256" r:id="rId17"/>
    <p:sldId id="344" r:id="rId18"/>
    <p:sldId id="311" r:id="rId19"/>
    <p:sldId id="312" r:id="rId20"/>
    <p:sldId id="313" r:id="rId21"/>
    <p:sldId id="314" r:id="rId22"/>
    <p:sldId id="316" r:id="rId23"/>
    <p:sldId id="317" r:id="rId24"/>
    <p:sldId id="345" r:id="rId25"/>
    <p:sldId id="307" r:id="rId26"/>
    <p:sldId id="308" r:id="rId27"/>
    <p:sldId id="310" r:id="rId28"/>
    <p:sldId id="309" r:id="rId29"/>
    <p:sldId id="296" r:id="rId30"/>
    <p:sldId id="306" r:id="rId31"/>
    <p:sldId id="336" r:id="rId32"/>
    <p:sldId id="269" r:id="rId33"/>
    <p:sldId id="299" r:id="rId34"/>
    <p:sldId id="319" r:id="rId35"/>
    <p:sldId id="322" r:id="rId36"/>
    <p:sldId id="297" r:id="rId37"/>
    <p:sldId id="298" r:id="rId38"/>
    <p:sldId id="331" r:id="rId39"/>
    <p:sldId id="263" r:id="rId40"/>
    <p:sldId id="266" r:id="rId41"/>
    <p:sldId id="301" r:id="rId42"/>
    <p:sldId id="267" r:id="rId43"/>
    <p:sldId id="262" r:id="rId44"/>
    <p:sldId id="272" r:id="rId45"/>
    <p:sldId id="326" r:id="rId46"/>
    <p:sldId id="304" r:id="rId47"/>
    <p:sldId id="286" r:id="rId48"/>
    <p:sldId id="330" r:id="rId49"/>
    <p:sldId id="284" r:id="rId50"/>
    <p:sldId id="285" r:id="rId51"/>
    <p:sldId id="295" r:id="rId52"/>
  </p:sldIdLst>
  <p:sldSz cx="9144000" cy="6858000" type="screen4x3"/>
  <p:notesSz cx="6794500" cy="9931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3164284" initials="u" lastIdx="1" clrIdx="0">
    <p:extLst>
      <p:ext uri="{19B8F6BF-5375-455C-9EA6-DF929625EA0E}">
        <p15:presenceInfo xmlns:p15="http://schemas.microsoft.com/office/powerpoint/2012/main" userId="" providerId=""/>
      </p:ext>
    </p:extLst>
  </p:cmAuthor>
  <p:cmAuthor id="2" name="u3164284" initials="u [2]" lastIdx="1" clrIdx="1">
    <p:extLst>
      <p:ext uri="{19B8F6BF-5375-455C-9EA6-DF929625EA0E}">
        <p15:presenceInfo xmlns:p15="http://schemas.microsoft.com/office/powerpoint/2012/main" userId="" providerI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F7D23"/>
    <a:srgbClr val="73AFC5"/>
    <a:srgbClr val="009ED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428" autoAdjust="0"/>
    <p:restoredTop sz="95321" autoAdjust="0"/>
  </p:normalViewPr>
  <p:slideViewPr>
    <p:cSldViewPr snapToGrid="0" snapToObjects="1">
      <p:cViewPr>
        <p:scale>
          <a:sx n="126" d="100"/>
          <a:sy n="126" d="100"/>
        </p:scale>
        <p:origin x="328" y="-9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notesMaster" Target="notesMasters/notesMaster1.xml"/><Relationship Id="rId54" Type="http://schemas.openxmlformats.org/officeDocument/2006/relationships/handoutMaster" Target="handoutMasters/handoutMaster1.xml"/><Relationship Id="rId55" Type="http://schemas.openxmlformats.org/officeDocument/2006/relationships/commentAuthors" Target="commentAuthors.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1.emf"/><Relationship Id="rId4" Type="http://schemas.openxmlformats.org/officeDocument/2006/relationships/image" Target="../media/image62.emf"/><Relationship Id="rId5" Type="http://schemas.openxmlformats.org/officeDocument/2006/relationships/image" Target="../media/image63.emf"/><Relationship Id="rId6" Type="http://schemas.openxmlformats.org/officeDocument/2006/relationships/image" Target="../media/image64.emf"/><Relationship Id="rId7" Type="http://schemas.openxmlformats.org/officeDocument/2006/relationships/image" Target="../media/image65.emf"/><Relationship Id="rId8" Type="http://schemas.openxmlformats.org/officeDocument/2006/relationships/image" Target="../media/image66.emf"/><Relationship Id="rId9" Type="http://schemas.openxmlformats.org/officeDocument/2006/relationships/image" Target="../media/image67.emf"/><Relationship Id="rId1" Type="http://schemas.openxmlformats.org/officeDocument/2006/relationships/image" Target="../media/image59.emf"/><Relationship Id="rId2" Type="http://schemas.openxmlformats.org/officeDocument/2006/relationships/image" Target="../media/image6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657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48645" y="0"/>
            <a:ext cx="2944283" cy="496570"/>
          </a:xfrm>
          <a:prstGeom prst="rect">
            <a:avLst/>
          </a:prstGeom>
        </p:spPr>
        <p:txBody>
          <a:bodyPr vert="horz" lIns="91440" tIns="45720" rIns="91440" bIns="45720" rtlCol="0"/>
          <a:lstStyle>
            <a:lvl1pPr algn="r">
              <a:defRPr sz="1200"/>
            </a:lvl1pPr>
          </a:lstStyle>
          <a:p>
            <a:fld id="{7DD75044-8E54-D048-93D3-E9436AD29B51}" type="datetimeFigureOut">
              <a:rPr lang="en-US" smtClean="0"/>
              <a:t>8/22/16</a:t>
            </a:fld>
            <a:endParaRPr lang="en-US"/>
          </a:p>
        </p:txBody>
      </p:sp>
      <p:sp>
        <p:nvSpPr>
          <p:cNvPr id="4" name="Footer Placeholder 3"/>
          <p:cNvSpPr>
            <a:spLocks noGrp="1"/>
          </p:cNvSpPr>
          <p:nvPr>
            <p:ph type="ftr" sz="quarter" idx="2"/>
          </p:nvPr>
        </p:nvSpPr>
        <p:spPr>
          <a:xfrm>
            <a:off x="0" y="9433106"/>
            <a:ext cx="2944283" cy="49657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48645" y="9433106"/>
            <a:ext cx="2944283" cy="496570"/>
          </a:xfrm>
          <a:prstGeom prst="rect">
            <a:avLst/>
          </a:prstGeom>
        </p:spPr>
        <p:txBody>
          <a:bodyPr vert="horz" lIns="91440" tIns="45720" rIns="91440" bIns="45720" rtlCol="0" anchor="b"/>
          <a:lstStyle>
            <a:lvl1pPr algn="r">
              <a:defRPr sz="1200"/>
            </a:lvl1pPr>
          </a:lstStyle>
          <a:p>
            <a:fld id="{B89290D1-4CC7-F241-9B44-5F63A7699436}" type="slidenum">
              <a:rPr lang="en-US" smtClean="0"/>
              <a:t>‹#›</a:t>
            </a:fld>
            <a:endParaRPr lang="en-US"/>
          </a:p>
        </p:txBody>
      </p:sp>
    </p:spTree>
    <p:extLst>
      <p:ext uri="{BB962C8B-B14F-4D97-AF65-F5344CB8AC3E}">
        <p14:creationId xmlns:p14="http://schemas.microsoft.com/office/powerpoint/2010/main" val="18911101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657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48645" y="0"/>
            <a:ext cx="2944283" cy="496570"/>
          </a:xfrm>
          <a:prstGeom prst="rect">
            <a:avLst/>
          </a:prstGeom>
        </p:spPr>
        <p:txBody>
          <a:bodyPr vert="horz" lIns="91440" tIns="45720" rIns="91440" bIns="45720" rtlCol="0"/>
          <a:lstStyle>
            <a:lvl1pPr algn="r">
              <a:defRPr sz="1200"/>
            </a:lvl1pPr>
          </a:lstStyle>
          <a:p>
            <a:fld id="{1C7C3449-4DF5-5643-8296-0DB71DC8BC36}" type="datetimeFigureOut">
              <a:rPr lang="en-US" smtClean="0"/>
              <a:t>8/22/16</a:t>
            </a:fld>
            <a:endParaRPr lang="en-US"/>
          </a:p>
        </p:txBody>
      </p:sp>
      <p:sp>
        <p:nvSpPr>
          <p:cNvPr id="4" name="Slide Image Placeholder 3"/>
          <p:cNvSpPr>
            <a:spLocks noGrp="1" noRot="1" noChangeAspect="1"/>
          </p:cNvSpPr>
          <p:nvPr>
            <p:ph type="sldImg" idx="2"/>
          </p:nvPr>
        </p:nvSpPr>
        <p:spPr>
          <a:xfrm>
            <a:off x="914400" y="744538"/>
            <a:ext cx="4965700" cy="37242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450" y="4717415"/>
            <a:ext cx="5435600" cy="446913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433106"/>
            <a:ext cx="2944283" cy="49657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48645" y="9433106"/>
            <a:ext cx="2944283" cy="496570"/>
          </a:xfrm>
          <a:prstGeom prst="rect">
            <a:avLst/>
          </a:prstGeom>
        </p:spPr>
        <p:txBody>
          <a:bodyPr vert="horz" lIns="91440" tIns="45720" rIns="91440" bIns="45720" rtlCol="0" anchor="b"/>
          <a:lstStyle>
            <a:lvl1pPr algn="r">
              <a:defRPr sz="1200"/>
            </a:lvl1pPr>
          </a:lstStyle>
          <a:p>
            <a:fld id="{EE027909-CA09-444B-869B-9877A934C7C3}" type="slidenum">
              <a:rPr lang="en-US" smtClean="0"/>
              <a:t>‹#›</a:t>
            </a:fld>
            <a:endParaRPr lang="en-US"/>
          </a:p>
        </p:txBody>
      </p:sp>
    </p:spTree>
    <p:extLst>
      <p:ext uri="{BB962C8B-B14F-4D97-AF65-F5344CB8AC3E}">
        <p14:creationId xmlns:p14="http://schemas.microsoft.com/office/powerpoint/2010/main" val="118099556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name</a:t>
            </a:r>
            <a:r>
              <a:rPr lang="en-US" baseline="0" dirty="0" smtClean="0"/>
              <a:t> is Anthony Davidson and I am </a:t>
            </a:r>
            <a:r>
              <a:rPr lang="en-US" baseline="0" dirty="0" smtClean="0"/>
              <a:t>really excited to talk to everyone today about some of the work that I have done at Otago and how this has lead to working with forest systems at the University of Canberra.</a:t>
            </a:r>
          </a:p>
          <a:p>
            <a:endParaRPr lang="en-US" baseline="0" dirty="0" smtClean="0"/>
          </a:p>
          <a:p>
            <a:r>
              <a:rPr lang="en-US" baseline="0" dirty="0" smtClean="0"/>
              <a:t>I think these two photos are great to explain my current knowledge</a:t>
            </a:r>
            <a:r>
              <a:rPr lang="is-IS" baseline="0" dirty="0" smtClean="0"/>
              <a:t>…..obviously the stoat is not a mouse.....but sometimes when we get so involved in the modelling we forget what species we are even looking at...well me anyways. This could be the main reason I am here now.</a:t>
            </a:r>
            <a:endParaRPr lang="en-US" baseline="0" dirty="0" smtClean="0"/>
          </a:p>
        </p:txBody>
      </p:sp>
      <p:sp>
        <p:nvSpPr>
          <p:cNvPr id="4" name="Slide Number Placeholder 3"/>
          <p:cNvSpPr>
            <a:spLocks noGrp="1"/>
          </p:cNvSpPr>
          <p:nvPr>
            <p:ph type="sldNum" sz="quarter" idx="10"/>
          </p:nvPr>
        </p:nvSpPr>
        <p:spPr/>
        <p:txBody>
          <a:bodyPr/>
          <a:lstStyle/>
          <a:p>
            <a:fld id="{EE027909-CA09-444B-869B-9877A934C7C3}" type="slidenum">
              <a:rPr lang="en-US" smtClean="0"/>
              <a:t>1</a:t>
            </a:fld>
            <a:endParaRPr lang="en-US"/>
          </a:p>
        </p:txBody>
      </p:sp>
    </p:spTree>
    <p:extLst>
      <p:ext uri="{BB962C8B-B14F-4D97-AF65-F5344CB8AC3E}">
        <p14:creationId xmlns:p14="http://schemas.microsoft.com/office/powerpoint/2010/main" val="1901896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smtClean="0"/>
          </a:p>
        </p:txBody>
      </p:sp>
      <p:sp>
        <p:nvSpPr>
          <p:cNvPr id="4" name="Slide Number Placeholder 3"/>
          <p:cNvSpPr>
            <a:spLocks noGrp="1"/>
          </p:cNvSpPr>
          <p:nvPr>
            <p:ph type="sldNum" sz="quarter" idx="10"/>
          </p:nvPr>
        </p:nvSpPr>
        <p:spPr/>
        <p:txBody>
          <a:bodyPr/>
          <a:lstStyle/>
          <a:p>
            <a:fld id="{EE027909-CA09-444B-869B-9877A934C7C3}" type="slidenum">
              <a:rPr lang="en-US" smtClean="0"/>
              <a:t>13</a:t>
            </a:fld>
            <a:endParaRPr lang="en-US"/>
          </a:p>
        </p:txBody>
      </p:sp>
    </p:spTree>
    <p:extLst>
      <p:ext uri="{BB962C8B-B14F-4D97-AF65-F5344CB8AC3E}">
        <p14:creationId xmlns:p14="http://schemas.microsoft.com/office/powerpoint/2010/main" val="743954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AU" dirty="0"/>
          </a:p>
        </p:txBody>
      </p:sp>
      <p:sp>
        <p:nvSpPr>
          <p:cNvPr id="4" name="Slide Number Placeholder 3"/>
          <p:cNvSpPr>
            <a:spLocks noGrp="1"/>
          </p:cNvSpPr>
          <p:nvPr>
            <p:ph type="sldNum" sz="quarter" idx="10"/>
          </p:nvPr>
        </p:nvSpPr>
        <p:spPr/>
        <p:txBody>
          <a:bodyPr/>
          <a:lstStyle/>
          <a:p>
            <a:fld id="{EE027909-CA09-444B-869B-9877A934C7C3}" type="slidenum">
              <a:rPr lang="en-US" smtClean="0"/>
              <a:t>14</a:t>
            </a:fld>
            <a:endParaRPr lang="en-US"/>
          </a:p>
        </p:txBody>
      </p:sp>
    </p:spTree>
    <p:extLst>
      <p:ext uri="{BB962C8B-B14F-4D97-AF65-F5344CB8AC3E}">
        <p14:creationId xmlns:p14="http://schemas.microsoft.com/office/powerpoint/2010/main" val="2035928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Rayner</a:t>
            </a:r>
            <a:r>
              <a:rPr lang="en-US" dirty="0" smtClean="0"/>
              <a:t> et al 2007:</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Investigated  mesopredator</a:t>
            </a:r>
            <a:r>
              <a:rPr lang="en-US" baseline="0" dirty="0" smtClean="0"/>
              <a:t> release on Little Barrier Island (80kms north of Auckland, SIZE: 28km2)</a:t>
            </a:r>
          </a:p>
          <a:p>
            <a:pPr marL="171450" indent="-171450">
              <a:buFont typeface="Arial"/>
              <a:buChar char="•"/>
            </a:pPr>
            <a:r>
              <a:rPr lang="en-US" baseline="0" dirty="0" smtClean="0"/>
              <a:t>Has largest cooks petrel colony by a long way (50 000+ pairs (2003))</a:t>
            </a:r>
          </a:p>
          <a:p>
            <a:pPr marL="171450" indent="-171450">
              <a:buFont typeface="Arial"/>
              <a:buChar char="•"/>
            </a:pPr>
            <a:r>
              <a:rPr lang="en-US" baseline="0" dirty="0" smtClean="0"/>
              <a:t>Waikato is extinct</a:t>
            </a:r>
          </a:p>
          <a:p>
            <a:pPr marL="171450" indent="-171450">
              <a:buFont typeface="Arial"/>
              <a:buChar char="•"/>
            </a:pPr>
            <a:r>
              <a:rPr lang="en-US" baseline="0" dirty="0" smtClean="0"/>
              <a:t>Great Barrier island decreasing (2003), codfish Island increasing (2003)</a:t>
            </a:r>
          </a:p>
          <a:p>
            <a:pPr marL="0" indent="0">
              <a:buFont typeface="Arial"/>
              <a:buNone/>
            </a:pPr>
            <a:endParaRPr lang="en-US" baseline="0" dirty="0" smtClean="0"/>
          </a:p>
          <a:p>
            <a:r>
              <a:rPr lang="en-US" baseline="0" dirty="0" smtClean="0"/>
              <a:t>Looks at cats, rats and seabird (Cooks Petrel)</a:t>
            </a:r>
          </a:p>
          <a:p>
            <a:endParaRPr lang="en-US" baseline="0" dirty="0" smtClean="0"/>
          </a:p>
          <a:p>
            <a:r>
              <a:rPr lang="en-US" baseline="0" dirty="0" smtClean="0"/>
              <a:t>Cooks petrel is one of the smallest petrels</a:t>
            </a:r>
          </a:p>
          <a:p>
            <a:pPr marL="171450" indent="-171450">
              <a:buFont typeface="Arial"/>
              <a:buChar char="•"/>
            </a:pPr>
            <a:r>
              <a:rPr lang="en-US" baseline="0" dirty="0" smtClean="0"/>
              <a:t>Restricted to pacific ocean</a:t>
            </a:r>
          </a:p>
          <a:p>
            <a:pPr marL="171450" indent="-171450">
              <a:buFont typeface="Arial"/>
              <a:buChar char="•"/>
            </a:pPr>
            <a:r>
              <a:rPr lang="en-US" baseline="0" dirty="0" smtClean="0"/>
              <a:t>Only breeds on 3 islands in </a:t>
            </a:r>
            <a:r>
              <a:rPr lang="en-US" baseline="0" dirty="0" err="1" smtClean="0"/>
              <a:t>nz</a:t>
            </a:r>
            <a:r>
              <a:rPr lang="en-US" baseline="0" dirty="0" smtClean="0"/>
              <a:t> (little barrier, great barrier, codfish) </a:t>
            </a:r>
          </a:p>
          <a:p>
            <a:pPr marL="171450" indent="-171450">
              <a:buFont typeface="Arial"/>
              <a:buChar char="•"/>
            </a:pPr>
            <a:r>
              <a:rPr lang="en-US" baseline="0" dirty="0" err="1" smtClean="0"/>
              <a:t>oct</a:t>
            </a:r>
            <a:r>
              <a:rPr lang="en-US" baseline="0" dirty="0" smtClean="0"/>
              <a:t>-may (summer breeding</a:t>
            </a:r>
          </a:p>
          <a:p>
            <a:pPr marL="171450" indent="-171450">
              <a:buFont typeface="Arial"/>
              <a:buChar char="•"/>
            </a:pPr>
            <a:r>
              <a:rPr lang="en-US" baseline="0" dirty="0" smtClean="0"/>
              <a:t>Pop estimate = 125800 and declining</a:t>
            </a:r>
          </a:p>
          <a:p>
            <a:pPr marL="171450" indent="-171450">
              <a:buFont typeface="Arial"/>
              <a:buChar char="•"/>
            </a:pPr>
            <a:r>
              <a:rPr lang="en-US" baseline="0" dirty="0" smtClean="0"/>
              <a:t>IUCN listing = vulnerable</a:t>
            </a:r>
          </a:p>
          <a:p>
            <a:pPr marL="171450" indent="-171450">
              <a:buFont typeface="Arial"/>
              <a:buChar char="•"/>
            </a:pPr>
            <a:r>
              <a:rPr lang="en-US" baseline="0" dirty="0" smtClean="0"/>
              <a:t>Prefers hills &lt;1000m + 20-30 km inland</a:t>
            </a:r>
          </a:p>
          <a:p>
            <a:pPr marL="171450" indent="-171450">
              <a:buFont typeface="Arial"/>
              <a:buChar char="•"/>
            </a:pPr>
            <a:endParaRPr lang="en-US" baseline="0" dirty="0" smtClean="0"/>
          </a:p>
          <a:p>
            <a:pPr marL="171450" indent="-171450">
              <a:buFont typeface="Arial"/>
              <a:buChar char="•"/>
            </a:pPr>
            <a:endParaRPr lang="en-US" baseline="0" dirty="0" smtClean="0"/>
          </a:p>
          <a:p>
            <a:pPr marL="0" indent="0">
              <a:buFont typeface="Arial"/>
              <a:buNone/>
            </a:pPr>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EE027909-CA09-444B-869B-9877A934C7C3}" type="slidenum">
              <a:rPr lang="en-US" smtClean="0"/>
              <a:t>15</a:t>
            </a:fld>
            <a:endParaRPr lang="en-US"/>
          </a:p>
        </p:txBody>
      </p:sp>
    </p:spTree>
    <p:extLst>
      <p:ext uri="{BB962C8B-B14F-4D97-AF65-F5344CB8AC3E}">
        <p14:creationId xmlns:p14="http://schemas.microsoft.com/office/powerpoint/2010/main" val="1839310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They had monitoring</a:t>
            </a:r>
            <a:r>
              <a:rPr lang="en-US" baseline="0" dirty="0" smtClean="0"/>
              <a:t> data from 1971-2007 of petrel burrows before during and after nesting.</a:t>
            </a:r>
          </a:p>
          <a:p>
            <a:endParaRPr lang="en-US" baseline="0" dirty="0" smtClean="0"/>
          </a:p>
          <a:p>
            <a:r>
              <a:rPr lang="en-US" baseline="0" dirty="0" smtClean="0"/>
              <a:t>Looked at breeding success. = number of study burrows with fledglings</a:t>
            </a:r>
          </a:p>
          <a:p>
            <a:r>
              <a:rPr lang="en-US" baseline="0" dirty="0" smtClean="0"/>
              <a:t>However issues like landslides on the alpine colony (lost all but 15 burrows) sounded interesting</a:t>
            </a:r>
          </a:p>
          <a:p>
            <a:endParaRPr lang="en-US" baseline="0" dirty="0" smtClean="0"/>
          </a:p>
          <a:p>
            <a:r>
              <a:rPr lang="en-US" baseline="0" dirty="0" smtClean="0"/>
              <a:t>Intensive study between 1972-1974. </a:t>
            </a:r>
          </a:p>
          <a:p>
            <a:endParaRPr lang="en-US" baseline="0" dirty="0" smtClean="0"/>
          </a:p>
          <a:p>
            <a:r>
              <a:rPr lang="en-US" dirty="0" smtClean="0"/>
              <a:t>Cats were eating</a:t>
            </a:r>
            <a:r>
              <a:rPr lang="en-US" baseline="0" dirty="0" smtClean="0"/>
              <a:t> seabirds so they eradicated them</a:t>
            </a:r>
          </a:p>
          <a:p>
            <a:endParaRPr lang="en-US" baseline="0" dirty="0" smtClean="0"/>
          </a:p>
          <a:p>
            <a:r>
              <a:rPr lang="en-US" baseline="0" dirty="0" smtClean="0"/>
              <a:t>Eradication 1980.</a:t>
            </a:r>
          </a:p>
          <a:p>
            <a:endParaRPr lang="en-US" dirty="0"/>
          </a:p>
        </p:txBody>
      </p:sp>
      <p:sp>
        <p:nvSpPr>
          <p:cNvPr id="4" name="Slide Number Placeholder 3"/>
          <p:cNvSpPr>
            <a:spLocks noGrp="1"/>
          </p:cNvSpPr>
          <p:nvPr>
            <p:ph type="sldNum" sz="quarter" idx="10"/>
          </p:nvPr>
        </p:nvSpPr>
        <p:spPr/>
        <p:txBody>
          <a:bodyPr/>
          <a:lstStyle/>
          <a:p>
            <a:fld id="{EE027909-CA09-444B-869B-9877A934C7C3}" type="slidenum">
              <a:rPr lang="en-US" smtClean="0"/>
              <a:t>16</a:t>
            </a:fld>
            <a:endParaRPr lang="en-US"/>
          </a:p>
        </p:txBody>
      </p:sp>
    </p:spTree>
    <p:extLst>
      <p:ext uri="{BB962C8B-B14F-4D97-AF65-F5344CB8AC3E}">
        <p14:creationId xmlns:p14="http://schemas.microsoft.com/office/powerpoint/2010/main" val="106758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low compared to other burrowing</a:t>
            </a:r>
            <a:r>
              <a:rPr lang="en-US" baseline="0" dirty="0" smtClean="0"/>
              <a:t> seabirds (70-80% burrow success on very brief search)</a:t>
            </a:r>
            <a:endParaRPr lang="en-US" dirty="0"/>
          </a:p>
        </p:txBody>
      </p:sp>
      <p:sp>
        <p:nvSpPr>
          <p:cNvPr id="4" name="Slide Number Placeholder 3"/>
          <p:cNvSpPr>
            <a:spLocks noGrp="1"/>
          </p:cNvSpPr>
          <p:nvPr>
            <p:ph type="sldNum" sz="quarter" idx="10"/>
          </p:nvPr>
        </p:nvSpPr>
        <p:spPr/>
        <p:txBody>
          <a:bodyPr/>
          <a:lstStyle/>
          <a:p>
            <a:fld id="{EE027909-CA09-444B-869B-9877A934C7C3}" type="slidenum">
              <a:rPr lang="en-US" smtClean="0"/>
              <a:t>17</a:t>
            </a:fld>
            <a:endParaRPr lang="en-US"/>
          </a:p>
        </p:txBody>
      </p:sp>
    </p:spTree>
    <p:extLst>
      <p:ext uri="{BB962C8B-B14F-4D97-AF65-F5344CB8AC3E}">
        <p14:creationId xmlns:p14="http://schemas.microsoft.com/office/powerpoint/2010/main" val="235891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Breeding success of Cook petrels</a:t>
            </a:r>
            <a:r>
              <a:rPr lang="en-US" baseline="0" dirty="0" smtClean="0"/>
              <a:t> </a:t>
            </a:r>
            <a:r>
              <a:rPr lang="en-US" dirty="0" smtClean="0"/>
              <a:t>declined even more after the removal of cats</a:t>
            </a:r>
            <a:endParaRPr lang="en-US" dirty="0"/>
          </a:p>
        </p:txBody>
      </p:sp>
      <p:sp>
        <p:nvSpPr>
          <p:cNvPr id="4" name="Slide Number Placeholder 3"/>
          <p:cNvSpPr>
            <a:spLocks noGrp="1"/>
          </p:cNvSpPr>
          <p:nvPr>
            <p:ph type="sldNum" sz="quarter" idx="10"/>
          </p:nvPr>
        </p:nvSpPr>
        <p:spPr/>
        <p:txBody>
          <a:bodyPr/>
          <a:lstStyle/>
          <a:p>
            <a:fld id="{EE027909-CA09-444B-869B-9877A934C7C3}" type="slidenum">
              <a:rPr lang="en-US" smtClean="0"/>
              <a:t>18</a:t>
            </a:fld>
            <a:endParaRPr lang="en-US"/>
          </a:p>
        </p:txBody>
      </p:sp>
    </p:spTree>
    <p:extLst>
      <p:ext uri="{BB962C8B-B14F-4D97-AF65-F5344CB8AC3E}">
        <p14:creationId xmlns:p14="http://schemas.microsoft.com/office/powerpoint/2010/main" val="7716754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2003 publication on Cook’s petrel</a:t>
            </a:r>
            <a:r>
              <a:rPr lang="en-US" baseline="0" dirty="0" smtClean="0"/>
              <a:t> described the Little barrier Island as “Unstable” in a 2003 publication (</a:t>
            </a:r>
            <a:r>
              <a:rPr lang="en-US" baseline="0" dirty="0" err="1" smtClean="0"/>
              <a:t>Imber</a:t>
            </a:r>
            <a:r>
              <a:rPr lang="en-US" baseline="0" dirty="0" smtClean="0"/>
              <a:t> et al 2003). </a:t>
            </a:r>
          </a:p>
          <a:p>
            <a:endParaRPr lang="en-US" baseline="0" dirty="0" smtClean="0"/>
          </a:p>
          <a:p>
            <a:r>
              <a:rPr lang="en-US" baseline="0" dirty="0" smtClean="0"/>
              <a:t>At that time they where probably bang on.</a:t>
            </a:r>
            <a:endParaRPr lang="en-US" dirty="0"/>
          </a:p>
        </p:txBody>
      </p:sp>
      <p:sp>
        <p:nvSpPr>
          <p:cNvPr id="4" name="Slide Number Placeholder 3"/>
          <p:cNvSpPr>
            <a:spLocks noGrp="1"/>
          </p:cNvSpPr>
          <p:nvPr>
            <p:ph type="sldNum" sz="quarter" idx="10"/>
          </p:nvPr>
        </p:nvSpPr>
        <p:spPr/>
        <p:txBody>
          <a:bodyPr/>
          <a:lstStyle/>
          <a:p>
            <a:fld id="{EE027909-CA09-444B-869B-9877A934C7C3}" type="slidenum">
              <a:rPr lang="en-US" smtClean="0"/>
              <a:t>19</a:t>
            </a:fld>
            <a:endParaRPr lang="en-US"/>
          </a:p>
        </p:txBody>
      </p:sp>
    </p:spTree>
    <p:extLst>
      <p:ext uri="{BB962C8B-B14F-4D97-AF65-F5344CB8AC3E}">
        <p14:creationId xmlns:p14="http://schemas.microsoft.com/office/powerpoint/2010/main" val="2835108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2004 1080 drop for rats</a:t>
            </a:r>
          </a:p>
          <a:p>
            <a:endParaRPr lang="en-US" dirty="0" smtClean="0"/>
          </a:p>
          <a:p>
            <a:r>
              <a:rPr lang="en-US" dirty="0" smtClean="0"/>
              <a:t>2006 post</a:t>
            </a:r>
            <a:r>
              <a:rPr lang="en-US" baseline="0" dirty="0" smtClean="0"/>
              <a:t> eradication monitoring confirmed no introduced mammals on little barrier</a:t>
            </a:r>
          </a:p>
          <a:p>
            <a:endParaRPr lang="en-US" baseline="0" dirty="0" smtClean="0"/>
          </a:p>
          <a:p>
            <a:r>
              <a:rPr lang="en-US" baseline="0" dirty="0" smtClean="0"/>
              <a:t>Interestingly I’m not sure how low that breeding rate might be compared to other populations??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E027909-CA09-444B-869B-9877A934C7C3}" type="slidenum">
              <a:rPr lang="en-US" smtClean="0"/>
              <a:t>20</a:t>
            </a:fld>
            <a:endParaRPr lang="en-US"/>
          </a:p>
        </p:txBody>
      </p:sp>
    </p:spTree>
    <p:extLst>
      <p:ext uri="{BB962C8B-B14F-4D97-AF65-F5344CB8AC3E}">
        <p14:creationId xmlns:p14="http://schemas.microsoft.com/office/powerpoint/2010/main" val="24705986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This is from a book chapter that is representing the same model as described</a:t>
            </a:r>
            <a:r>
              <a:rPr lang="en-AU" baseline="0" dirty="0" smtClean="0"/>
              <a:t> by Courchamp et al 2000 on hyperpredation</a:t>
            </a:r>
          </a:p>
          <a:p>
            <a:endParaRPr lang="en-AU" baseline="0" dirty="0"/>
          </a:p>
          <a:p>
            <a:r>
              <a:rPr lang="en-AU" baseline="0" dirty="0" smtClean="0"/>
              <a:t>Mine just </a:t>
            </a:r>
            <a:r>
              <a:rPr lang="en-AU" baseline="0" dirty="0" err="1" smtClean="0"/>
              <a:t>doesn</a:t>
            </a:r>
            <a:r>
              <a:rPr lang="uk-UA" baseline="0" dirty="0" smtClean="0"/>
              <a:t>’</a:t>
            </a:r>
            <a:r>
              <a:rPr lang="en-AU" baseline="0" dirty="0" smtClean="0"/>
              <a:t>t look as nice yet</a:t>
            </a:r>
          </a:p>
        </p:txBody>
      </p:sp>
      <p:sp>
        <p:nvSpPr>
          <p:cNvPr id="4" name="Slide Number Placeholder 3"/>
          <p:cNvSpPr>
            <a:spLocks noGrp="1"/>
          </p:cNvSpPr>
          <p:nvPr>
            <p:ph type="sldNum" sz="quarter" idx="10"/>
          </p:nvPr>
        </p:nvSpPr>
        <p:spPr/>
        <p:txBody>
          <a:bodyPr/>
          <a:lstStyle/>
          <a:p>
            <a:fld id="{EE027909-CA09-444B-869B-9877A934C7C3}" type="slidenum">
              <a:rPr lang="en-US" smtClean="0"/>
              <a:t>21</a:t>
            </a:fld>
            <a:endParaRPr lang="en-US"/>
          </a:p>
        </p:txBody>
      </p:sp>
    </p:spTree>
    <p:extLst>
      <p:ext uri="{BB962C8B-B14F-4D97-AF65-F5344CB8AC3E}">
        <p14:creationId xmlns:p14="http://schemas.microsoft.com/office/powerpoint/2010/main" val="13948589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Cats and Kiwi bird.</a:t>
            </a:r>
          </a:p>
          <a:p>
            <a:endParaRPr lang="en-AU" dirty="0" smtClean="0"/>
          </a:p>
          <a:p>
            <a:r>
              <a:rPr lang="en-AU" dirty="0" smtClean="0"/>
              <a:t>Standar</a:t>
            </a:r>
            <a:r>
              <a:rPr lang="en-AU" baseline="0" dirty="0" smtClean="0"/>
              <a:t>d hope for outcome from pest control. Many programs assume that this relationship will happen.</a:t>
            </a:r>
          </a:p>
          <a:p>
            <a:endParaRPr lang="en-AU" baseline="0" dirty="0" smtClean="0"/>
          </a:p>
          <a:p>
            <a:r>
              <a:rPr lang="en-AU" baseline="0" dirty="0" smtClean="0"/>
              <a:t>They do this by recording the success of a pest program as the percentage of pests still present after eradication.</a:t>
            </a:r>
          </a:p>
          <a:p>
            <a:endParaRPr lang="en-AU" baseline="0" dirty="0" smtClean="0"/>
          </a:p>
          <a:p>
            <a:r>
              <a:rPr lang="en-AU" baseline="0" dirty="0" smtClean="0"/>
              <a:t>And they are doing conservation (with the overall goal of conserving species (not removing them).</a:t>
            </a:r>
            <a:endParaRPr lang="en-AU" dirty="0" smtClean="0"/>
          </a:p>
        </p:txBody>
      </p:sp>
      <p:sp>
        <p:nvSpPr>
          <p:cNvPr id="4" name="Slide Number Placeholder 3"/>
          <p:cNvSpPr>
            <a:spLocks noGrp="1"/>
          </p:cNvSpPr>
          <p:nvPr>
            <p:ph type="sldNum" sz="quarter" idx="10"/>
          </p:nvPr>
        </p:nvSpPr>
        <p:spPr/>
        <p:txBody>
          <a:bodyPr/>
          <a:lstStyle/>
          <a:p>
            <a:fld id="{EE027909-CA09-444B-869B-9877A934C7C3}" type="slidenum">
              <a:rPr lang="en-US" smtClean="0"/>
              <a:t>22</a:t>
            </a:fld>
            <a:endParaRPr lang="en-US"/>
          </a:p>
        </p:txBody>
      </p:sp>
    </p:spTree>
    <p:extLst>
      <p:ext uri="{BB962C8B-B14F-4D97-AF65-F5344CB8AC3E}">
        <p14:creationId xmlns:p14="http://schemas.microsoft.com/office/powerpoint/2010/main" val="3774092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AU" dirty="0" smtClean="0"/>
              <a:t>So this is the layout of todays talk</a:t>
            </a:r>
            <a:r>
              <a:rPr lang="is-IS" dirty="0" smtClean="0"/>
              <a:t>….</a:t>
            </a:r>
            <a:endParaRPr lang="en-AU" dirty="0"/>
          </a:p>
        </p:txBody>
      </p:sp>
      <p:sp>
        <p:nvSpPr>
          <p:cNvPr id="4" name="Slide Number Placeholder 3"/>
          <p:cNvSpPr>
            <a:spLocks noGrp="1"/>
          </p:cNvSpPr>
          <p:nvPr>
            <p:ph type="sldNum" sz="quarter" idx="10"/>
          </p:nvPr>
        </p:nvSpPr>
        <p:spPr/>
        <p:txBody>
          <a:bodyPr/>
          <a:lstStyle/>
          <a:p>
            <a:fld id="{EE027909-CA09-444B-869B-9877A934C7C3}" type="slidenum">
              <a:rPr lang="en-US" smtClean="0"/>
              <a:t>2</a:t>
            </a:fld>
            <a:endParaRPr lang="en-US"/>
          </a:p>
        </p:txBody>
      </p:sp>
    </p:spTree>
    <p:extLst>
      <p:ext uri="{BB962C8B-B14F-4D97-AF65-F5344CB8AC3E}">
        <p14:creationId xmlns:p14="http://schemas.microsoft.com/office/powerpoint/2010/main" val="20359280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err="1" smtClean="0"/>
              <a:t>Caut</a:t>
            </a:r>
            <a:r>
              <a:rPr lang="en-AU" dirty="0" smtClean="0"/>
              <a:t> et al 2007:</a:t>
            </a:r>
          </a:p>
          <a:p>
            <a:endParaRPr lang="en-AU" dirty="0" smtClean="0"/>
          </a:p>
          <a:p>
            <a:r>
              <a:rPr lang="en-AU" dirty="0" smtClean="0"/>
              <a:t>Showed with a</a:t>
            </a:r>
            <a:r>
              <a:rPr lang="en-AU" baseline="0" dirty="0" smtClean="0"/>
              <a:t> two species competing model that control of one species lead to the increase of the other species. And counter intuitively the stronger the removal the stronger the response from other species.</a:t>
            </a:r>
          </a:p>
          <a:p>
            <a:endParaRPr lang="en-AU" baseline="0" dirty="0" smtClean="0"/>
          </a:p>
          <a:p>
            <a:r>
              <a:rPr lang="en-AU" baseline="0" dirty="0" smtClean="0"/>
              <a:t>Quite often the case with 1080 because gets rats but not mice. </a:t>
            </a:r>
            <a:r>
              <a:rPr lang="en-AU" baseline="0" dirty="0" err="1" smtClean="0"/>
              <a:t>Invertibrate</a:t>
            </a:r>
            <a:r>
              <a:rPr lang="en-AU" baseline="0" dirty="0" smtClean="0"/>
              <a:t> community structure???</a:t>
            </a:r>
            <a:endParaRPr lang="en-AU" dirty="0"/>
          </a:p>
        </p:txBody>
      </p:sp>
      <p:sp>
        <p:nvSpPr>
          <p:cNvPr id="4" name="Slide Number Placeholder 3"/>
          <p:cNvSpPr>
            <a:spLocks noGrp="1"/>
          </p:cNvSpPr>
          <p:nvPr>
            <p:ph type="sldNum" sz="quarter" idx="10"/>
          </p:nvPr>
        </p:nvSpPr>
        <p:spPr/>
        <p:txBody>
          <a:bodyPr/>
          <a:lstStyle/>
          <a:p>
            <a:fld id="{EE027909-CA09-444B-869B-9877A934C7C3}" type="slidenum">
              <a:rPr lang="en-US" smtClean="0"/>
              <a:t>23</a:t>
            </a:fld>
            <a:endParaRPr lang="en-US"/>
          </a:p>
        </p:txBody>
      </p:sp>
    </p:spTree>
    <p:extLst>
      <p:ext uri="{BB962C8B-B14F-4D97-AF65-F5344CB8AC3E}">
        <p14:creationId xmlns:p14="http://schemas.microsoft.com/office/powerpoint/2010/main" val="37618129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Funny to</a:t>
            </a:r>
            <a:r>
              <a:rPr lang="en-AU" baseline="0" dirty="0" smtClean="0"/>
              <a:t> reference this paper for this.</a:t>
            </a:r>
          </a:p>
          <a:p>
            <a:endParaRPr lang="en-AU" baseline="0" dirty="0" smtClean="0"/>
          </a:p>
          <a:p>
            <a:r>
              <a:rPr lang="en-AU" baseline="0" dirty="0" smtClean="0"/>
              <a:t>Huge amount of lit. on this.</a:t>
            </a:r>
          </a:p>
          <a:p>
            <a:endParaRPr lang="en-AU" baseline="0" dirty="0" smtClean="0"/>
          </a:p>
          <a:p>
            <a:r>
              <a:rPr lang="en-AU" baseline="0" dirty="0" smtClean="0"/>
              <a:t>Explained at the beginning.</a:t>
            </a:r>
          </a:p>
          <a:p>
            <a:endParaRPr lang="en-AU" baseline="0" dirty="0" smtClean="0"/>
          </a:p>
          <a:p>
            <a:r>
              <a:rPr lang="en-AU" baseline="0" dirty="0" smtClean="0"/>
              <a:t>Can u explain it???????</a:t>
            </a:r>
            <a:endParaRPr lang="en-AU" dirty="0"/>
          </a:p>
        </p:txBody>
      </p:sp>
      <p:sp>
        <p:nvSpPr>
          <p:cNvPr id="4" name="Slide Number Placeholder 3"/>
          <p:cNvSpPr>
            <a:spLocks noGrp="1"/>
          </p:cNvSpPr>
          <p:nvPr>
            <p:ph type="sldNum" sz="quarter" idx="10"/>
          </p:nvPr>
        </p:nvSpPr>
        <p:spPr/>
        <p:txBody>
          <a:bodyPr/>
          <a:lstStyle/>
          <a:p>
            <a:fld id="{EE027909-CA09-444B-869B-9877A934C7C3}" type="slidenum">
              <a:rPr lang="en-US" smtClean="0"/>
              <a:t>24</a:t>
            </a:fld>
            <a:endParaRPr lang="en-US"/>
          </a:p>
        </p:txBody>
      </p:sp>
    </p:spTree>
    <p:extLst>
      <p:ext uri="{BB962C8B-B14F-4D97-AF65-F5344CB8AC3E}">
        <p14:creationId xmlns:p14="http://schemas.microsoft.com/office/powerpoint/2010/main" val="2475802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Cats,</a:t>
            </a:r>
            <a:r>
              <a:rPr lang="en-AU" baseline="0" dirty="0" smtClean="0"/>
              <a:t> rabbits and bird</a:t>
            </a:r>
          </a:p>
          <a:p>
            <a:endParaRPr lang="en-AU" baseline="0" dirty="0" smtClean="0"/>
          </a:p>
          <a:p>
            <a:r>
              <a:rPr lang="en-AU" baseline="0" dirty="0" smtClean="0"/>
              <a:t>More complex.</a:t>
            </a:r>
          </a:p>
          <a:p>
            <a:endParaRPr lang="en-AU" baseline="0" dirty="0" smtClean="0"/>
          </a:p>
          <a:p>
            <a:r>
              <a:rPr lang="en-AU" baseline="0" dirty="0" smtClean="0"/>
              <a:t>Cat can’t survive over winter. </a:t>
            </a:r>
          </a:p>
          <a:p>
            <a:endParaRPr lang="en-AU" baseline="0" dirty="0" smtClean="0"/>
          </a:p>
          <a:p>
            <a:r>
              <a:rPr lang="en-AU" baseline="0" dirty="0" smtClean="0"/>
              <a:t>Still working on the understanding of this personally</a:t>
            </a:r>
          </a:p>
          <a:p>
            <a:endParaRPr lang="en-AU" baseline="0" dirty="0" smtClean="0"/>
          </a:p>
          <a:p>
            <a:endParaRPr lang="en-AU" dirty="0"/>
          </a:p>
        </p:txBody>
      </p:sp>
      <p:sp>
        <p:nvSpPr>
          <p:cNvPr id="4" name="Slide Number Placeholder 3"/>
          <p:cNvSpPr>
            <a:spLocks noGrp="1"/>
          </p:cNvSpPr>
          <p:nvPr>
            <p:ph type="sldNum" sz="quarter" idx="10"/>
          </p:nvPr>
        </p:nvSpPr>
        <p:spPr/>
        <p:txBody>
          <a:bodyPr/>
          <a:lstStyle/>
          <a:p>
            <a:fld id="{0B2AC4D5-DF75-4CD2-AD09-126044D90AD5}" type="slidenum">
              <a:rPr lang="en-AU" smtClean="0"/>
              <a:t>25</a:t>
            </a:fld>
            <a:endParaRPr lang="en-AU"/>
          </a:p>
        </p:txBody>
      </p:sp>
    </p:spTree>
    <p:extLst>
      <p:ext uri="{BB962C8B-B14F-4D97-AF65-F5344CB8AC3E}">
        <p14:creationId xmlns:p14="http://schemas.microsoft.com/office/powerpoint/2010/main" val="2391818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err="1" smtClean="0"/>
              <a:t>Parkes</a:t>
            </a:r>
            <a:r>
              <a:rPr lang="en-AU" dirty="0" smtClean="0"/>
              <a:t> and Murphy</a:t>
            </a:r>
            <a:r>
              <a:rPr lang="en-AU" baseline="0" dirty="0" smtClean="0"/>
              <a:t> (2003) Management of introduced mammals in NZ</a:t>
            </a:r>
          </a:p>
          <a:p>
            <a:pPr marL="171450" indent="-171450">
              <a:buFont typeface="Arial"/>
              <a:buChar char="•"/>
            </a:pPr>
            <a:r>
              <a:rPr lang="en-AU" dirty="0" smtClean="0"/>
              <a:t>31 exotic mammals in NZ with confirmed wild or feral</a:t>
            </a:r>
            <a:r>
              <a:rPr lang="en-AU" baseline="0" dirty="0" smtClean="0"/>
              <a:t> populations</a:t>
            </a:r>
          </a:p>
          <a:p>
            <a:pPr marL="0" indent="0">
              <a:buFont typeface="Arial"/>
              <a:buNone/>
            </a:pPr>
            <a:endParaRPr lang="en-AU" baseline="0" dirty="0" smtClean="0"/>
          </a:p>
          <a:p>
            <a:pPr marL="0" indent="0">
              <a:buFont typeface="Arial"/>
              <a:buNone/>
            </a:pPr>
            <a:r>
              <a:rPr lang="en-AU" baseline="0" dirty="0" smtClean="0"/>
              <a:t>Russell et al (2015) Predator-free NZ </a:t>
            </a:r>
          </a:p>
          <a:p>
            <a:pPr marL="171450" indent="-171450">
              <a:buFont typeface="Arial"/>
              <a:buChar char="•"/>
            </a:pPr>
            <a:r>
              <a:rPr lang="en-AU" baseline="0" dirty="0" smtClean="0"/>
              <a:t>105 pest free islands</a:t>
            </a:r>
          </a:p>
          <a:p>
            <a:pPr marL="171450" indent="-171450">
              <a:buFont typeface="Arial"/>
              <a:buChar char="•"/>
            </a:pPr>
            <a:r>
              <a:rPr lang="en-AU" baseline="0" dirty="0" smtClean="0"/>
              <a:t>76 run by community groups</a:t>
            </a:r>
          </a:p>
          <a:p>
            <a:endParaRPr lang="en-AU" dirty="0" smtClean="0"/>
          </a:p>
          <a:p>
            <a:r>
              <a:rPr lang="en-AU" dirty="0" smtClean="0"/>
              <a:t>There</a:t>
            </a:r>
            <a:r>
              <a:rPr lang="en-AU" baseline="0" dirty="0" smtClean="0"/>
              <a:t> is a huge amongst of pest management being conducted and I don</a:t>
            </a:r>
            <a:r>
              <a:rPr lang="uk-UA" baseline="0" dirty="0" smtClean="0"/>
              <a:t>’</a:t>
            </a:r>
            <a:r>
              <a:rPr lang="en-AU" baseline="0" dirty="0" smtClean="0"/>
              <a:t>t think they think about these things.</a:t>
            </a:r>
          </a:p>
          <a:p>
            <a:endParaRPr lang="en-AU" dirty="0" smtClean="0"/>
          </a:p>
        </p:txBody>
      </p:sp>
      <p:sp>
        <p:nvSpPr>
          <p:cNvPr id="4" name="Slide Number Placeholder 3"/>
          <p:cNvSpPr>
            <a:spLocks noGrp="1"/>
          </p:cNvSpPr>
          <p:nvPr>
            <p:ph type="sldNum" sz="quarter" idx="10"/>
          </p:nvPr>
        </p:nvSpPr>
        <p:spPr/>
        <p:txBody>
          <a:bodyPr/>
          <a:lstStyle/>
          <a:p>
            <a:fld id="{EE027909-CA09-444B-869B-9877A934C7C3}" type="slidenum">
              <a:rPr lang="en-US" smtClean="0"/>
              <a:t>26</a:t>
            </a:fld>
            <a:endParaRPr lang="en-US"/>
          </a:p>
        </p:txBody>
      </p:sp>
    </p:spTree>
    <p:extLst>
      <p:ext uri="{BB962C8B-B14F-4D97-AF65-F5344CB8AC3E}">
        <p14:creationId xmlns:p14="http://schemas.microsoft.com/office/powerpoint/2010/main" val="2986327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Australian</a:t>
            </a:r>
            <a:r>
              <a:rPr lang="en-US" baseline="0" dirty="0" smtClean="0"/>
              <a:t> species interactions.</a:t>
            </a:r>
          </a:p>
          <a:p>
            <a:endParaRPr lang="en-US" baseline="0" dirty="0" smtClean="0"/>
          </a:p>
          <a:p>
            <a:r>
              <a:rPr lang="en-US" baseline="0" dirty="0" smtClean="0"/>
              <a:t>Many of New Zealand's mainland systems are probably like this because introduced species are well established in the ecosystem.</a:t>
            </a:r>
          </a:p>
          <a:p>
            <a:endParaRPr lang="en-US" baseline="0" dirty="0" smtClean="0"/>
          </a:p>
          <a:p>
            <a:r>
              <a:rPr lang="en-US" baseline="0" dirty="0" smtClean="0"/>
              <a:t>Some previously adapted to this sort of environment (stoats, voles (front cover photo)</a:t>
            </a:r>
            <a:endParaRPr lang="en-US" dirty="0"/>
          </a:p>
        </p:txBody>
      </p:sp>
      <p:sp>
        <p:nvSpPr>
          <p:cNvPr id="4" name="Slide Number Placeholder 3"/>
          <p:cNvSpPr>
            <a:spLocks noGrp="1"/>
          </p:cNvSpPr>
          <p:nvPr>
            <p:ph type="sldNum" sz="quarter" idx="10"/>
          </p:nvPr>
        </p:nvSpPr>
        <p:spPr/>
        <p:txBody>
          <a:bodyPr/>
          <a:lstStyle/>
          <a:p>
            <a:fld id="{EE027909-CA09-444B-869B-9877A934C7C3}" type="slidenum">
              <a:rPr lang="en-US" smtClean="0"/>
              <a:t>27</a:t>
            </a:fld>
            <a:endParaRPr lang="en-US"/>
          </a:p>
        </p:txBody>
      </p:sp>
    </p:spTree>
    <p:extLst>
      <p:ext uri="{BB962C8B-B14F-4D97-AF65-F5344CB8AC3E}">
        <p14:creationId xmlns:p14="http://schemas.microsoft.com/office/powerpoint/2010/main" val="22912281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027909-CA09-444B-869B-9877A934C7C3}" type="slidenum">
              <a:rPr lang="en-US" smtClean="0"/>
              <a:t>28</a:t>
            </a:fld>
            <a:endParaRPr lang="en-US"/>
          </a:p>
        </p:txBody>
      </p:sp>
    </p:spTree>
    <p:extLst>
      <p:ext uri="{BB962C8B-B14F-4D97-AF65-F5344CB8AC3E}">
        <p14:creationId xmlns:p14="http://schemas.microsoft.com/office/powerpoint/2010/main" val="21154157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EE027909-CA09-444B-869B-9877A934C7C3}" type="slidenum">
              <a:rPr lang="en-US" smtClean="0"/>
              <a:t>29</a:t>
            </a:fld>
            <a:endParaRPr lang="en-US"/>
          </a:p>
        </p:txBody>
      </p:sp>
    </p:spTree>
    <p:extLst>
      <p:ext uri="{BB962C8B-B14F-4D97-AF65-F5344CB8AC3E}">
        <p14:creationId xmlns:p14="http://schemas.microsoft.com/office/powerpoint/2010/main" val="31701026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EE027909-CA09-444B-869B-9877A934C7C3}" type="slidenum">
              <a:rPr lang="en-US" smtClean="0"/>
              <a:t>30</a:t>
            </a:fld>
            <a:endParaRPr lang="en-US"/>
          </a:p>
        </p:txBody>
      </p:sp>
    </p:spTree>
    <p:extLst>
      <p:ext uri="{BB962C8B-B14F-4D97-AF65-F5344CB8AC3E}">
        <p14:creationId xmlns:p14="http://schemas.microsoft.com/office/powerpoint/2010/main" val="30649889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Simple as bro</a:t>
            </a:r>
          </a:p>
        </p:txBody>
      </p:sp>
      <p:sp>
        <p:nvSpPr>
          <p:cNvPr id="4" name="Slide Number Placeholder 3"/>
          <p:cNvSpPr>
            <a:spLocks noGrp="1"/>
          </p:cNvSpPr>
          <p:nvPr>
            <p:ph type="sldNum" sz="quarter" idx="10"/>
          </p:nvPr>
        </p:nvSpPr>
        <p:spPr/>
        <p:txBody>
          <a:bodyPr/>
          <a:lstStyle/>
          <a:p>
            <a:fld id="{EE027909-CA09-444B-869B-9877A934C7C3}" type="slidenum">
              <a:rPr lang="en-US" smtClean="0"/>
              <a:t>31</a:t>
            </a:fld>
            <a:endParaRPr lang="en-US"/>
          </a:p>
        </p:txBody>
      </p:sp>
    </p:spTree>
    <p:extLst>
      <p:ext uri="{BB962C8B-B14F-4D97-AF65-F5344CB8AC3E}">
        <p14:creationId xmlns:p14="http://schemas.microsoft.com/office/powerpoint/2010/main" val="31633874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Hollyford valley</a:t>
            </a:r>
          </a:p>
          <a:p>
            <a:endParaRPr lang="en-US" dirty="0" smtClean="0"/>
          </a:p>
          <a:p>
            <a:pPr marL="0" indent="0">
              <a:buFont typeface="+mj-lt"/>
              <a:buNone/>
            </a:pPr>
            <a:r>
              <a:rPr lang="en-US" dirty="0" smtClean="0"/>
              <a:t>PhD aims:</a:t>
            </a:r>
          </a:p>
          <a:p>
            <a:pPr marL="514350" indent="-514350">
              <a:buFont typeface="+mj-lt"/>
              <a:buAutoNum type="arabicPeriod"/>
            </a:pPr>
            <a:r>
              <a:rPr lang="en-US" dirty="0" smtClean="0"/>
              <a:t>Apply the Bayesian framework</a:t>
            </a:r>
          </a:p>
          <a:p>
            <a:pPr marL="514350" indent="-514350">
              <a:buFont typeface="+mj-lt"/>
              <a:buAutoNum type="arabicPeriod"/>
            </a:pPr>
            <a:r>
              <a:rPr lang="en-US" dirty="0" smtClean="0"/>
              <a:t>Build mark-recapture models</a:t>
            </a:r>
          </a:p>
          <a:p>
            <a:pPr marL="514350" indent="-514350">
              <a:buFont typeface="+mj-lt"/>
              <a:buAutoNum type="arabicPeriod"/>
            </a:pPr>
            <a:r>
              <a:rPr lang="en-US" dirty="0" smtClean="0"/>
              <a:t>Incorporate ecological process models (e.g. predator-prey dynamics) with observation models (e.g. mark-recapture) using Bayesian hierarchical modeling</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E027909-CA09-444B-869B-9877A934C7C3}" type="slidenum">
              <a:rPr lang="en-US" smtClean="0"/>
              <a:t>33</a:t>
            </a:fld>
            <a:endParaRPr lang="en-US"/>
          </a:p>
        </p:txBody>
      </p:sp>
    </p:spTree>
    <p:extLst>
      <p:ext uri="{BB962C8B-B14F-4D97-AF65-F5344CB8AC3E}">
        <p14:creationId xmlns:p14="http://schemas.microsoft.com/office/powerpoint/2010/main" val="647130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NZ" baseline="0" dirty="0" smtClean="0"/>
              <a:t>Baleen relate to picture</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NZ" baseline="0" dirty="0" smtClean="0"/>
              <a:t>Most of this because of coastal environment they migrate to and from. Calve and have sex in winter on the calving grounds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NZ" baseline="0" dirty="0" smtClean="0"/>
              <a:t>By 19</a:t>
            </a:r>
            <a:r>
              <a:rPr lang="en-NZ" baseline="30000" dirty="0" smtClean="0"/>
              <a:t>th</a:t>
            </a:r>
            <a:r>
              <a:rPr lang="en-NZ" baseline="0" dirty="0" smtClean="0"/>
              <a:t> century hunted to commercial extinction because the Right whale to hunt</a:t>
            </a:r>
          </a:p>
          <a:p>
            <a:pPr marL="228600" indent="-228600">
              <a:buFont typeface="+mj-lt"/>
              <a:buAutoNum type="arabicPeriod"/>
            </a:pPr>
            <a:r>
              <a:rPr lang="en-NZ" baseline="0" dirty="0" smtClean="0"/>
              <a:t>Protected since 1935</a:t>
            </a:r>
          </a:p>
          <a:p>
            <a:pPr marL="228600" indent="-228600">
              <a:buFont typeface="+mj-lt"/>
              <a:buAutoNum type="arabicPeriod"/>
            </a:pPr>
            <a:r>
              <a:rPr lang="en-NZ" baseline="0" dirty="0" smtClean="0"/>
              <a:t>Soviet exploitation in the 1960’s (</a:t>
            </a:r>
            <a:r>
              <a:rPr lang="en-NZ" baseline="0" dirty="0" err="1" smtClean="0"/>
              <a:t>Tormosov</a:t>
            </a:r>
            <a:r>
              <a:rPr lang="en-NZ" baseline="0" dirty="0" smtClean="0"/>
              <a:t> et al 1998) 1951-1971</a:t>
            </a:r>
          </a:p>
          <a:p>
            <a:pPr marL="228600" indent="-228600">
              <a:buFont typeface="+mj-lt"/>
              <a:buAutoNum type="arabicPeriod"/>
            </a:pPr>
            <a:r>
              <a:rPr lang="en-NZ" baseline="0" dirty="0" smtClean="0"/>
              <a:t>Our species now not many other stresses</a:t>
            </a:r>
          </a:p>
          <a:p>
            <a:pPr marL="228600" indent="-228600">
              <a:buFont typeface="+mj-lt"/>
              <a:buAutoNum type="arabicPeriod"/>
            </a:pPr>
            <a:r>
              <a:rPr lang="en-NZ" baseline="0" dirty="0" smtClean="0"/>
              <a:t>But NARW entanglement, ship strike and pollution</a:t>
            </a:r>
          </a:p>
          <a:p>
            <a:pPr marL="228600" indent="-228600">
              <a:buFont typeface="+mj-lt"/>
              <a:buAutoNum type="arabicPeriod"/>
            </a:pPr>
            <a:r>
              <a:rPr lang="en-NZ" baseline="0" dirty="0" smtClean="0"/>
              <a:t>3 main stocks of SRW:</a:t>
            </a:r>
          </a:p>
          <a:p>
            <a:pPr marL="0" indent="0">
              <a:buFont typeface="+mj-lt"/>
              <a:buNone/>
            </a:pPr>
            <a:endParaRPr lang="en-NZ" baseline="0" dirty="0" smtClean="0"/>
          </a:p>
          <a:p>
            <a:pPr marL="0" indent="0">
              <a:buFont typeface="+mj-lt"/>
              <a:buNone/>
            </a:pPr>
            <a:r>
              <a:rPr lang="en-NZ" baseline="0" dirty="0" smtClean="0"/>
              <a:t>South Africa</a:t>
            </a:r>
          </a:p>
          <a:p>
            <a:pPr marL="0" indent="0">
              <a:buFont typeface="+mj-lt"/>
              <a:buNone/>
            </a:pPr>
            <a:r>
              <a:rPr lang="en-NZ" baseline="0" dirty="0" smtClean="0"/>
              <a:t>South Australia</a:t>
            </a:r>
          </a:p>
          <a:p>
            <a:pPr marL="0" indent="0">
              <a:buFont typeface="+mj-lt"/>
              <a:buNone/>
            </a:pPr>
            <a:r>
              <a:rPr lang="en-NZ" baseline="0" dirty="0" smtClean="0"/>
              <a:t>Argentina</a:t>
            </a:r>
          </a:p>
          <a:p>
            <a:pPr marL="0" indent="0">
              <a:buFont typeface="+mj-lt"/>
              <a:buNone/>
            </a:pPr>
            <a:r>
              <a:rPr lang="en-NZ" baseline="0" dirty="0" smtClean="0"/>
              <a:t>New Zealand</a:t>
            </a:r>
          </a:p>
          <a:p>
            <a:pPr marL="0" indent="0">
              <a:buFont typeface="+mj-lt"/>
              <a:buNone/>
            </a:pPr>
            <a:endParaRPr lang="en-NZ" baseline="0" dirty="0" smtClean="0"/>
          </a:p>
          <a:p>
            <a:pPr marL="228600" indent="-228600">
              <a:buFont typeface="+mj-lt"/>
              <a:buAutoNum type="arabicPeriod"/>
            </a:pPr>
            <a:r>
              <a:rPr lang="en-NZ" baseline="0" dirty="0" smtClean="0"/>
              <a:t>Remnant population of Mainland New Zealand stock (Carroll et al 2011) Biopsy and photo ID assessment</a:t>
            </a:r>
          </a:p>
          <a:p>
            <a:pPr marL="228600" indent="-228600">
              <a:buFont typeface="+mj-lt"/>
              <a:buAutoNum type="arabicPeriod"/>
            </a:pPr>
            <a:r>
              <a:rPr lang="en-NZ" baseline="0" dirty="0" smtClean="0"/>
              <a:t>Also home to sea lions, penguins etc</a:t>
            </a:r>
          </a:p>
          <a:p>
            <a:pPr marL="228600" indent="-228600">
              <a:buFont typeface="+mj-lt"/>
              <a:buAutoNum type="arabicPeriod"/>
            </a:pPr>
            <a:r>
              <a:rPr lang="en-NZ" baseline="0" dirty="0" smtClean="0"/>
              <a:t>Wildlife is very relaxed as not much human contact</a:t>
            </a:r>
          </a:p>
        </p:txBody>
      </p:sp>
      <p:sp>
        <p:nvSpPr>
          <p:cNvPr id="4" name="Slide Number Placeholder 3"/>
          <p:cNvSpPr>
            <a:spLocks noGrp="1"/>
          </p:cNvSpPr>
          <p:nvPr>
            <p:ph type="sldNum" sz="quarter" idx="10"/>
          </p:nvPr>
        </p:nvSpPr>
        <p:spPr/>
        <p:txBody>
          <a:bodyPr/>
          <a:lstStyle/>
          <a:p>
            <a:fld id="{810401B6-3FAB-4F8D-9D59-DC49DF4AAAAE}" type="slidenum">
              <a:rPr lang="en-NZ" smtClean="0"/>
              <a:t>4</a:t>
            </a:fld>
            <a:endParaRPr lang="en-NZ"/>
          </a:p>
        </p:txBody>
      </p:sp>
    </p:spTree>
    <p:extLst>
      <p:ext uri="{BB962C8B-B14F-4D97-AF65-F5344CB8AC3E}">
        <p14:creationId xmlns:p14="http://schemas.microsoft.com/office/powerpoint/2010/main" val="12014495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EE027909-CA09-444B-869B-9877A934C7C3}" type="slidenum">
              <a:rPr lang="en-US" smtClean="0"/>
              <a:t>34</a:t>
            </a:fld>
            <a:endParaRPr lang="en-US"/>
          </a:p>
        </p:txBody>
      </p:sp>
    </p:spTree>
    <p:extLst>
      <p:ext uri="{BB962C8B-B14F-4D97-AF65-F5344CB8AC3E}">
        <p14:creationId xmlns:p14="http://schemas.microsoft.com/office/powerpoint/2010/main" val="42187163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EE027909-CA09-444B-869B-9877A934C7C3}" type="slidenum">
              <a:rPr lang="en-US" smtClean="0"/>
              <a:t>36</a:t>
            </a:fld>
            <a:endParaRPr lang="en-US"/>
          </a:p>
        </p:txBody>
      </p:sp>
    </p:spTree>
    <p:extLst>
      <p:ext uri="{BB962C8B-B14F-4D97-AF65-F5344CB8AC3E}">
        <p14:creationId xmlns:p14="http://schemas.microsoft.com/office/powerpoint/2010/main" val="26531124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smtClean="0"/>
              <a:t>Data structure:</a:t>
            </a:r>
          </a:p>
          <a:p>
            <a:pPr>
              <a:spcBef>
                <a:spcPts val="0"/>
              </a:spcBef>
            </a:pPr>
            <a:r>
              <a:rPr lang="en-US" sz="1200" dirty="0" smtClean="0"/>
              <a:t>2 ecosystems</a:t>
            </a:r>
          </a:p>
          <a:p>
            <a:pPr>
              <a:spcBef>
                <a:spcPts val="0"/>
              </a:spcBef>
            </a:pPr>
            <a:r>
              <a:rPr lang="en-US" sz="1200" dirty="0" smtClean="0"/>
              <a:t>6 grids</a:t>
            </a:r>
          </a:p>
          <a:p>
            <a:pPr>
              <a:spcBef>
                <a:spcPts val="0"/>
              </a:spcBef>
            </a:pPr>
            <a:r>
              <a:rPr lang="en-US" sz="1200" dirty="0" smtClean="0"/>
              <a:t>81 traps per grids</a:t>
            </a:r>
          </a:p>
          <a:p>
            <a:pPr>
              <a:spcBef>
                <a:spcPts val="0"/>
              </a:spcBef>
            </a:pPr>
            <a:r>
              <a:rPr lang="en-US" sz="1200" dirty="0" smtClean="0"/>
              <a:t>5 nights trapping</a:t>
            </a:r>
          </a:p>
          <a:p>
            <a:pPr>
              <a:spcBef>
                <a:spcPts val="0"/>
              </a:spcBef>
            </a:pPr>
            <a:r>
              <a:rPr lang="en-US" sz="1200" dirty="0" smtClean="0"/>
              <a:t>20 quarters (May 1993-November 1993)</a:t>
            </a:r>
          </a:p>
          <a:p>
            <a:endParaRPr lang="en-AU" dirty="0"/>
          </a:p>
        </p:txBody>
      </p:sp>
      <p:sp>
        <p:nvSpPr>
          <p:cNvPr id="4" name="Slide Number Placeholder 3"/>
          <p:cNvSpPr>
            <a:spLocks noGrp="1"/>
          </p:cNvSpPr>
          <p:nvPr>
            <p:ph type="sldNum" sz="quarter" idx="10"/>
          </p:nvPr>
        </p:nvSpPr>
        <p:spPr/>
        <p:txBody>
          <a:bodyPr/>
          <a:lstStyle/>
          <a:p>
            <a:fld id="{EE027909-CA09-444B-869B-9877A934C7C3}" type="slidenum">
              <a:rPr lang="en-US" smtClean="0"/>
              <a:t>37</a:t>
            </a:fld>
            <a:endParaRPr lang="en-US"/>
          </a:p>
        </p:txBody>
      </p:sp>
    </p:spTree>
    <p:extLst>
      <p:ext uri="{BB962C8B-B14F-4D97-AF65-F5344CB8AC3E}">
        <p14:creationId xmlns:p14="http://schemas.microsoft.com/office/powerpoint/2010/main" val="31736767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EE027909-CA09-444B-869B-9877A934C7C3}" type="slidenum">
              <a:rPr lang="en-US" smtClean="0"/>
              <a:t>38</a:t>
            </a:fld>
            <a:endParaRPr lang="en-US"/>
          </a:p>
        </p:txBody>
      </p:sp>
    </p:spTree>
    <p:extLst>
      <p:ext uri="{BB962C8B-B14F-4D97-AF65-F5344CB8AC3E}">
        <p14:creationId xmlns:p14="http://schemas.microsoft.com/office/powerpoint/2010/main" val="8804816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a:t>
            </a:r>
            <a:r>
              <a:rPr lang="en-US" baseline="0" dirty="0" smtClean="0"/>
              <a:t> one of these arrows describes a different process.</a:t>
            </a:r>
          </a:p>
          <a:p>
            <a:r>
              <a:rPr lang="en-US" baseline="0" dirty="0" smtClean="0"/>
              <a:t>Each one of these processes are linked through a series of relationships </a:t>
            </a:r>
          </a:p>
          <a:p>
            <a:endParaRPr lang="en-US" baseline="0" dirty="0" smtClean="0"/>
          </a:p>
          <a:p>
            <a:r>
              <a:rPr lang="en-US" baseline="0" dirty="0" smtClean="0"/>
              <a:t>Based on the literature this model is the full model and we can now build this up and using </a:t>
            </a:r>
            <a:r>
              <a:rPr lang="en-US" baseline="0" dirty="0" err="1" smtClean="0"/>
              <a:t>bayesian</a:t>
            </a:r>
            <a:r>
              <a:rPr lang="en-US" baseline="0" dirty="0" smtClean="0"/>
              <a:t> </a:t>
            </a:r>
            <a:r>
              <a:rPr lang="en-US" baseline="0" dirty="0" err="1" smtClean="0"/>
              <a:t>modelling</a:t>
            </a:r>
            <a:r>
              <a:rPr lang="en-US" baseline="0" dirty="0" smtClean="0"/>
              <a:t> to </a:t>
            </a:r>
            <a:r>
              <a:rPr lang="en-US" baseline="0" dirty="0" err="1" smtClean="0"/>
              <a:t>incorperate</a:t>
            </a:r>
            <a:r>
              <a:rPr lang="en-US" baseline="0" dirty="0" smtClean="0"/>
              <a:t> process and observation variation?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E027909-CA09-444B-869B-9877A934C7C3}" type="slidenum">
              <a:rPr lang="en-US" smtClean="0"/>
              <a:t>39</a:t>
            </a:fld>
            <a:endParaRPr lang="en-US"/>
          </a:p>
        </p:txBody>
      </p:sp>
    </p:spTree>
    <p:extLst>
      <p:ext uri="{BB962C8B-B14F-4D97-AF65-F5344CB8AC3E}">
        <p14:creationId xmlns:p14="http://schemas.microsoft.com/office/powerpoint/2010/main" val="9773579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Looks complex</a:t>
            </a:r>
            <a:r>
              <a:rPr lang="is-IS" dirty="0" smtClean="0"/>
              <a:t>…depends what</a:t>
            </a:r>
            <a:r>
              <a:rPr lang="is-IS" baseline="0" dirty="0" smtClean="0"/>
              <a:t> the relationships are</a:t>
            </a:r>
            <a:endParaRPr lang="en-US" dirty="0"/>
          </a:p>
        </p:txBody>
      </p:sp>
      <p:sp>
        <p:nvSpPr>
          <p:cNvPr id="4" name="Slide Number Placeholder 3"/>
          <p:cNvSpPr>
            <a:spLocks noGrp="1"/>
          </p:cNvSpPr>
          <p:nvPr>
            <p:ph type="sldNum" sz="quarter" idx="10"/>
          </p:nvPr>
        </p:nvSpPr>
        <p:spPr/>
        <p:txBody>
          <a:bodyPr/>
          <a:lstStyle/>
          <a:p>
            <a:fld id="{EE027909-CA09-444B-869B-9877A934C7C3}" type="slidenum">
              <a:rPr lang="en-US" smtClean="0"/>
              <a:t>40</a:t>
            </a:fld>
            <a:endParaRPr lang="en-US"/>
          </a:p>
        </p:txBody>
      </p:sp>
    </p:spTree>
    <p:extLst>
      <p:ext uri="{BB962C8B-B14F-4D97-AF65-F5344CB8AC3E}">
        <p14:creationId xmlns:p14="http://schemas.microsoft.com/office/powerpoint/2010/main" val="2887468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EE027909-CA09-444B-869B-9877A934C7C3}" type="slidenum">
              <a:rPr lang="en-US" smtClean="0"/>
              <a:t>41</a:t>
            </a:fld>
            <a:endParaRPr lang="en-US"/>
          </a:p>
        </p:txBody>
      </p:sp>
    </p:spTree>
    <p:extLst>
      <p:ext uri="{BB962C8B-B14F-4D97-AF65-F5344CB8AC3E}">
        <p14:creationId xmlns:p14="http://schemas.microsoft.com/office/powerpoint/2010/main" val="41255044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a:t>
            </a:r>
            <a:r>
              <a:rPr lang="en-US" baseline="0" dirty="0" smtClean="0"/>
              <a:t> studied technique</a:t>
            </a:r>
          </a:p>
          <a:p>
            <a:r>
              <a:rPr lang="en-US" baseline="0" dirty="0" smtClean="0"/>
              <a:t>Used for all sorts of species</a:t>
            </a:r>
          </a:p>
          <a:p>
            <a:r>
              <a:rPr lang="en-US" baseline="0" dirty="0" smtClean="0"/>
              <a:t>Southern right whales</a:t>
            </a:r>
          </a:p>
          <a:p>
            <a:endParaRPr lang="en-US" baseline="0" dirty="0" smtClean="0"/>
          </a:p>
          <a:p>
            <a:r>
              <a:rPr lang="en-US" b="1" baseline="0" dirty="0" smtClean="0"/>
              <a:t>Type of models</a:t>
            </a:r>
          </a:p>
          <a:p>
            <a:r>
              <a:rPr lang="en-US" baseline="0" dirty="0" smtClean="0"/>
              <a:t>Robust design</a:t>
            </a:r>
          </a:p>
          <a:p>
            <a:r>
              <a:rPr lang="en-US" baseline="0" dirty="0" smtClean="0"/>
              <a:t>Superpopulation</a:t>
            </a:r>
          </a:p>
          <a:p>
            <a:r>
              <a:rPr lang="en-US" baseline="0" dirty="0" smtClean="0"/>
              <a:t>CJS </a:t>
            </a:r>
          </a:p>
          <a:p>
            <a:endParaRPr lang="en-US" baseline="0" dirty="0" smtClean="0"/>
          </a:p>
          <a:p>
            <a:r>
              <a:rPr lang="en-US" b="1" baseline="0" dirty="0" smtClean="0"/>
              <a:t>Types of data</a:t>
            </a:r>
          </a:p>
          <a:p>
            <a:r>
              <a:rPr lang="en-US" b="0" baseline="0" dirty="0" smtClean="0"/>
              <a:t>Closed </a:t>
            </a:r>
          </a:p>
          <a:p>
            <a:r>
              <a:rPr lang="en-US" b="0" baseline="0" dirty="0" smtClean="0"/>
              <a:t>Open</a:t>
            </a:r>
          </a:p>
          <a:p>
            <a:r>
              <a:rPr lang="en-US" b="0" baseline="0" dirty="0" smtClean="0"/>
              <a:t>Short study/</a:t>
            </a:r>
            <a:r>
              <a:rPr lang="en-US" b="0" baseline="0" dirty="0" err="1" smtClean="0"/>
              <a:t>lonmg</a:t>
            </a:r>
            <a:r>
              <a:rPr lang="en-US" b="0" baseline="0" dirty="0" smtClean="0"/>
              <a:t> study</a:t>
            </a:r>
          </a:p>
          <a:p>
            <a:r>
              <a:rPr lang="en-US" b="0" baseline="0" dirty="0" smtClean="0"/>
              <a:t>Many days in row</a:t>
            </a:r>
          </a:p>
          <a:p>
            <a:r>
              <a:rPr lang="en-US" b="0" baseline="0" dirty="0" smtClean="0"/>
              <a:t>Different life history traits</a:t>
            </a:r>
          </a:p>
        </p:txBody>
      </p:sp>
      <p:sp>
        <p:nvSpPr>
          <p:cNvPr id="4" name="Slide Number Placeholder 3"/>
          <p:cNvSpPr>
            <a:spLocks noGrp="1"/>
          </p:cNvSpPr>
          <p:nvPr>
            <p:ph type="sldNum" sz="quarter" idx="10"/>
          </p:nvPr>
        </p:nvSpPr>
        <p:spPr/>
        <p:txBody>
          <a:bodyPr/>
          <a:lstStyle/>
          <a:p>
            <a:fld id="{EE027909-CA09-444B-869B-9877A934C7C3}" type="slidenum">
              <a:rPr lang="en-US" smtClean="0"/>
              <a:t>42</a:t>
            </a:fld>
            <a:endParaRPr lang="en-US"/>
          </a:p>
        </p:txBody>
      </p:sp>
    </p:spTree>
    <p:extLst>
      <p:ext uri="{BB962C8B-B14F-4D97-AF65-F5344CB8AC3E}">
        <p14:creationId xmlns:p14="http://schemas.microsoft.com/office/powerpoint/2010/main" val="32323463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Model</a:t>
            </a:r>
          </a:p>
          <a:p>
            <a:endParaRPr lang="en-AU" dirty="0" smtClean="0"/>
          </a:p>
          <a:p>
            <a:r>
              <a:rPr lang="en-AU" dirty="0" smtClean="0"/>
              <a:t>Write</a:t>
            </a:r>
            <a:r>
              <a:rPr lang="en-AU" baseline="0" dirty="0" smtClean="0"/>
              <a:t> </a:t>
            </a:r>
            <a:r>
              <a:rPr lang="en-AU" baseline="0" dirty="0" err="1" smtClean="0"/>
              <a:t>Rjags</a:t>
            </a:r>
            <a:r>
              <a:rPr lang="en-AU" baseline="0" dirty="0" smtClean="0"/>
              <a:t> code</a:t>
            </a:r>
          </a:p>
          <a:p>
            <a:endParaRPr lang="en-AU" baseline="0" dirty="0" smtClean="0"/>
          </a:p>
          <a:p>
            <a:r>
              <a:rPr lang="en-AU" baseline="0" dirty="0" smtClean="0"/>
              <a:t>Investigated data augmentation</a:t>
            </a:r>
          </a:p>
          <a:p>
            <a:endParaRPr lang="en-AU" baseline="0" dirty="0" smtClean="0"/>
          </a:p>
          <a:p>
            <a:endParaRPr lang="en-AU" dirty="0"/>
          </a:p>
        </p:txBody>
      </p:sp>
      <p:sp>
        <p:nvSpPr>
          <p:cNvPr id="4" name="Slide Number Placeholder 3"/>
          <p:cNvSpPr>
            <a:spLocks noGrp="1"/>
          </p:cNvSpPr>
          <p:nvPr>
            <p:ph type="sldNum" sz="quarter" idx="10"/>
          </p:nvPr>
        </p:nvSpPr>
        <p:spPr/>
        <p:txBody>
          <a:bodyPr/>
          <a:lstStyle/>
          <a:p>
            <a:fld id="{EE027909-CA09-444B-869B-9877A934C7C3}" type="slidenum">
              <a:rPr lang="en-US" smtClean="0"/>
              <a:t>43</a:t>
            </a:fld>
            <a:endParaRPr lang="en-US"/>
          </a:p>
        </p:txBody>
      </p:sp>
    </p:spTree>
    <p:extLst>
      <p:ext uri="{BB962C8B-B14F-4D97-AF65-F5344CB8AC3E}">
        <p14:creationId xmlns:p14="http://schemas.microsoft.com/office/powerpoint/2010/main" val="16266632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Mixed podocarp forest (interactions between possums, birds, rats, mice and stoats)</a:t>
            </a:r>
          </a:p>
        </p:txBody>
      </p:sp>
      <p:sp>
        <p:nvSpPr>
          <p:cNvPr id="4" name="Slide Number Placeholder 3"/>
          <p:cNvSpPr>
            <a:spLocks noGrp="1"/>
          </p:cNvSpPr>
          <p:nvPr>
            <p:ph type="sldNum" sz="quarter" idx="10"/>
          </p:nvPr>
        </p:nvSpPr>
        <p:spPr/>
        <p:txBody>
          <a:bodyPr/>
          <a:lstStyle/>
          <a:p>
            <a:fld id="{EE027909-CA09-444B-869B-9877A934C7C3}" type="slidenum">
              <a:rPr lang="en-US" smtClean="0"/>
              <a:t>44</a:t>
            </a:fld>
            <a:endParaRPr lang="en-US"/>
          </a:p>
        </p:txBody>
      </p:sp>
    </p:spTree>
    <p:extLst>
      <p:ext uri="{BB962C8B-B14F-4D97-AF65-F5344CB8AC3E}">
        <p14:creationId xmlns:p14="http://schemas.microsoft.com/office/powerpoint/2010/main" val="1971413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EE027909-CA09-444B-869B-9877A934C7C3}" type="slidenum">
              <a:rPr lang="en-US" smtClean="0"/>
              <a:t>5</a:t>
            </a:fld>
            <a:endParaRPr lang="en-US"/>
          </a:p>
        </p:txBody>
      </p:sp>
    </p:spTree>
    <p:extLst>
      <p:ext uri="{BB962C8B-B14F-4D97-AF65-F5344CB8AC3E}">
        <p14:creationId xmlns:p14="http://schemas.microsoft.com/office/powerpoint/2010/main" val="13914235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Different measurement index’s</a:t>
            </a:r>
            <a:r>
              <a:rPr lang="en-US" baseline="0" dirty="0" smtClean="0"/>
              <a:t> (</a:t>
            </a:r>
            <a:r>
              <a:rPr lang="en-US" dirty="0" smtClean="0"/>
              <a:t>Kill data, Different studies conducted at the same time)</a:t>
            </a:r>
          </a:p>
          <a:p>
            <a:endParaRPr lang="en-AU" dirty="0"/>
          </a:p>
        </p:txBody>
      </p:sp>
      <p:sp>
        <p:nvSpPr>
          <p:cNvPr id="4" name="Slide Number Placeholder 3"/>
          <p:cNvSpPr>
            <a:spLocks noGrp="1"/>
          </p:cNvSpPr>
          <p:nvPr>
            <p:ph type="sldNum" sz="quarter" idx="10"/>
          </p:nvPr>
        </p:nvSpPr>
        <p:spPr/>
        <p:txBody>
          <a:bodyPr/>
          <a:lstStyle/>
          <a:p>
            <a:fld id="{EE027909-CA09-444B-869B-9877A934C7C3}" type="slidenum">
              <a:rPr lang="en-US" smtClean="0"/>
              <a:t>45</a:t>
            </a:fld>
            <a:endParaRPr lang="en-US"/>
          </a:p>
        </p:txBody>
      </p:sp>
    </p:spTree>
    <p:extLst>
      <p:ext uri="{BB962C8B-B14F-4D97-AF65-F5344CB8AC3E}">
        <p14:creationId xmlns:p14="http://schemas.microsoft.com/office/powerpoint/2010/main" val="5577201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EE027909-CA09-444B-869B-9877A934C7C3}" type="slidenum">
              <a:rPr lang="en-US" smtClean="0"/>
              <a:t>46</a:t>
            </a:fld>
            <a:endParaRPr lang="en-US"/>
          </a:p>
        </p:txBody>
      </p:sp>
    </p:spTree>
    <p:extLst>
      <p:ext uri="{BB962C8B-B14F-4D97-AF65-F5344CB8AC3E}">
        <p14:creationId xmlns:p14="http://schemas.microsoft.com/office/powerpoint/2010/main" val="30403308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EE027909-CA09-444B-869B-9877A934C7C3}" type="slidenum">
              <a:rPr lang="en-US" smtClean="0"/>
              <a:t>47</a:t>
            </a:fld>
            <a:endParaRPr lang="en-US"/>
          </a:p>
        </p:txBody>
      </p:sp>
    </p:spTree>
    <p:extLst>
      <p:ext uri="{BB962C8B-B14F-4D97-AF65-F5344CB8AC3E}">
        <p14:creationId xmlns:p14="http://schemas.microsoft.com/office/powerpoint/2010/main" val="35529158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Caut</a:t>
            </a:r>
            <a:r>
              <a:rPr lang="en-US" dirty="0" smtClean="0"/>
              <a:t> et al 2007 NOTES:</a:t>
            </a:r>
          </a:p>
          <a:p>
            <a:endParaRPr lang="en-US" dirty="0" smtClean="0"/>
          </a:p>
          <a:p>
            <a:pPr marL="171450" indent="-171450">
              <a:buFont typeface="Arial"/>
              <a:buChar char="•"/>
            </a:pPr>
            <a:r>
              <a:rPr lang="en-US" dirty="0" smtClean="0"/>
              <a:t>Eradications are successful</a:t>
            </a:r>
            <a:r>
              <a:rPr lang="en-US" baseline="0" dirty="0" smtClean="0"/>
              <a:t> generally</a:t>
            </a:r>
          </a:p>
          <a:p>
            <a:pPr marL="171450" indent="-171450">
              <a:buFont typeface="Arial"/>
              <a:buChar char="•"/>
            </a:pPr>
            <a:r>
              <a:rPr lang="en-US" baseline="0" dirty="0" smtClean="0"/>
              <a:t>But unexpected and unwanted consequences occur (surprise effects)</a:t>
            </a:r>
          </a:p>
          <a:p>
            <a:pPr marL="171450" indent="-171450">
              <a:buFont typeface="Arial"/>
              <a:buChar char="•"/>
            </a:pPr>
            <a:r>
              <a:rPr lang="en-US" baseline="0" dirty="0" smtClean="0"/>
              <a:t>Not monitored on an ecosystem level</a:t>
            </a:r>
          </a:p>
          <a:p>
            <a:pPr marL="0" indent="0">
              <a:buFont typeface="Arial"/>
              <a:buNone/>
            </a:pPr>
            <a:endParaRPr lang="en-US" baseline="0" dirty="0" smtClean="0"/>
          </a:p>
          <a:p>
            <a:pPr marL="0" indent="0">
              <a:buFont typeface="Arial"/>
              <a:buNone/>
            </a:pPr>
            <a:r>
              <a:rPr lang="en-US" baseline="0" dirty="0" smtClean="0"/>
              <a:t>This study:</a:t>
            </a:r>
          </a:p>
          <a:p>
            <a:pPr marL="171450" indent="-171450">
              <a:buFont typeface="Arial"/>
              <a:buChar char="•"/>
            </a:pPr>
            <a:r>
              <a:rPr lang="en-US" baseline="0" dirty="0" smtClean="0"/>
              <a:t>Show the role of ship rats on a tropical pacific atom (New Caledonia)</a:t>
            </a:r>
          </a:p>
          <a:p>
            <a:pPr marL="171450" indent="-171450">
              <a:buFont typeface="Arial"/>
              <a:buChar char="•"/>
            </a:pPr>
            <a:r>
              <a:rPr lang="en-US" baseline="0" dirty="0" smtClean="0"/>
              <a:t>Pre, during and post experiments</a:t>
            </a:r>
          </a:p>
          <a:p>
            <a:pPr marL="171450" indent="-171450">
              <a:buFont typeface="Arial"/>
              <a:buChar char="•"/>
            </a:pPr>
            <a:r>
              <a:rPr lang="en-US" baseline="0" dirty="0" smtClean="0"/>
              <a:t>Practical application of surprise effects</a:t>
            </a:r>
          </a:p>
          <a:p>
            <a:pPr marL="171450" indent="-171450">
              <a:buFont typeface="Arial"/>
              <a:buChar char="•"/>
            </a:pPr>
            <a:endParaRPr lang="en-US" baseline="0" dirty="0" smtClean="0"/>
          </a:p>
          <a:p>
            <a:pPr marL="0" indent="0">
              <a:buFont typeface="Arial"/>
              <a:buNone/>
            </a:pPr>
            <a:r>
              <a:rPr lang="en-US" b="1" baseline="0" dirty="0" smtClean="0"/>
              <a:t>Methods:</a:t>
            </a:r>
          </a:p>
          <a:p>
            <a:pPr marL="0" indent="0">
              <a:buFont typeface="Arial"/>
              <a:buNone/>
            </a:pPr>
            <a:endParaRPr lang="en-US" baseline="0" dirty="0" smtClean="0"/>
          </a:p>
          <a:p>
            <a:pPr marL="228600" indent="-228600">
              <a:buFont typeface="+mj-lt"/>
              <a:buAutoNum type="arabicPeriod"/>
            </a:pPr>
            <a:r>
              <a:rPr lang="en-US" baseline="0" dirty="0" smtClean="0"/>
              <a:t>Pick an Island (give </a:t>
            </a:r>
            <a:r>
              <a:rPr lang="en-US" baseline="0" dirty="0" err="1" smtClean="0"/>
              <a:t>enivromental</a:t>
            </a:r>
            <a:r>
              <a:rPr lang="en-US" baseline="0" dirty="0" smtClean="0"/>
              <a:t> attributes)</a:t>
            </a:r>
          </a:p>
          <a:p>
            <a:pPr marL="228600" indent="-228600">
              <a:buFont typeface="+mj-lt"/>
              <a:buAutoNum type="arabicPeriod"/>
            </a:pPr>
            <a:r>
              <a:rPr lang="en-US" baseline="0" dirty="0" smtClean="0"/>
              <a:t>Pre-eradication study:</a:t>
            </a:r>
          </a:p>
          <a:p>
            <a:pPr marL="228600" indent="-228600">
              <a:buFont typeface="+mj-lt"/>
              <a:buAutoNum type="arabicPeriod"/>
            </a:pPr>
            <a:endParaRPr lang="en-US" baseline="0" dirty="0" smtClean="0"/>
          </a:p>
          <a:p>
            <a:pPr marL="0" indent="0">
              <a:buFont typeface="+mj-lt"/>
              <a:buNone/>
            </a:pPr>
            <a:r>
              <a:rPr lang="en-US" baseline="0" dirty="0" smtClean="0"/>
              <a:t>Plant communities</a:t>
            </a:r>
          </a:p>
          <a:p>
            <a:pPr marL="0" indent="0">
              <a:buFont typeface="+mj-lt"/>
              <a:buNone/>
            </a:pPr>
            <a:r>
              <a:rPr lang="en-US" baseline="0" dirty="0" smtClean="0"/>
              <a:t>Animal communities</a:t>
            </a:r>
          </a:p>
          <a:p>
            <a:pPr marL="0" indent="0">
              <a:buFont typeface="+mj-lt"/>
              <a:buNone/>
            </a:pPr>
            <a:r>
              <a:rPr lang="en-US" baseline="0" dirty="0" smtClean="0"/>
              <a:t>Rat impacts (ecology and feeding)</a:t>
            </a:r>
          </a:p>
          <a:p>
            <a:pPr marL="0" indent="0">
              <a:buFont typeface="+mj-lt"/>
              <a:buNone/>
            </a:pPr>
            <a:endParaRPr lang="en-US" baseline="0" dirty="0" smtClean="0"/>
          </a:p>
          <a:p>
            <a:pPr marL="228600" indent="-228600">
              <a:buFont typeface="+mj-lt"/>
              <a:buAutoNum type="arabicPeriod" startAt="3"/>
            </a:pPr>
            <a:r>
              <a:rPr lang="en-US" baseline="0" dirty="0" smtClean="0"/>
              <a:t>Eradication</a:t>
            </a:r>
          </a:p>
          <a:p>
            <a:pPr marL="228600" indent="-228600">
              <a:buFont typeface="+mj-lt"/>
              <a:buAutoNum type="arabicPeriod" startAt="3"/>
            </a:pPr>
            <a:endParaRPr lang="en-US" baseline="0" dirty="0" smtClean="0"/>
          </a:p>
          <a:p>
            <a:pPr marL="228600" indent="-228600">
              <a:buFont typeface="+mj-lt"/>
              <a:buAutoNum type="arabicPeriod" startAt="3"/>
            </a:pPr>
            <a:r>
              <a:rPr lang="en-US" baseline="0" dirty="0" smtClean="0"/>
              <a:t>Post-eradication study</a:t>
            </a:r>
          </a:p>
          <a:p>
            <a:pPr marL="0" indent="0">
              <a:buFont typeface="+mj-lt"/>
              <a:buNone/>
            </a:pPr>
            <a:endParaRPr lang="en-US" baseline="0" dirty="0" smtClean="0"/>
          </a:p>
          <a:p>
            <a:pPr marL="0" indent="0">
              <a:buFont typeface="+mj-lt"/>
              <a:buNone/>
            </a:pPr>
            <a:r>
              <a:rPr lang="en-US" baseline="0" dirty="0" smtClean="0"/>
              <a:t>Rat abundance</a:t>
            </a:r>
          </a:p>
          <a:p>
            <a:pPr marL="0" indent="0">
              <a:buFont typeface="+mj-lt"/>
              <a:buNone/>
            </a:pPr>
            <a:r>
              <a:rPr lang="en-US" baseline="0" dirty="0" smtClean="0"/>
              <a:t>Plants and animals re-sampled using same protocol as pre-study</a:t>
            </a:r>
          </a:p>
          <a:p>
            <a:pPr marL="0" indent="0">
              <a:buFont typeface="+mj-lt"/>
              <a:buNone/>
            </a:pPr>
            <a:endParaRPr lang="en-US" baseline="0" dirty="0" smtClean="0"/>
          </a:p>
          <a:p>
            <a:pPr marL="0" indent="0">
              <a:buFont typeface="+mj-lt"/>
              <a:buNone/>
            </a:pPr>
            <a:r>
              <a:rPr lang="en-US" b="1" baseline="0" dirty="0" smtClean="0"/>
              <a:t>Results:</a:t>
            </a:r>
          </a:p>
          <a:p>
            <a:pPr marL="0" indent="0">
              <a:buFont typeface="+mj-lt"/>
              <a:buNone/>
            </a:pPr>
            <a:endParaRPr lang="en-US" baseline="0" dirty="0" smtClean="0"/>
          </a:p>
          <a:p>
            <a:pPr marL="0" indent="0">
              <a:buFont typeface="+mj-lt"/>
              <a:buNone/>
            </a:pPr>
            <a:r>
              <a:rPr lang="en-US" baseline="0" dirty="0" smtClean="0"/>
              <a:t>Success and no surprise effects</a:t>
            </a:r>
          </a:p>
          <a:p>
            <a:pPr marL="0" indent="0">
              <a:buFont typeface="+mj-lt"/>
              <a:buNone/>
            </a:pPr>
            <a:endParaRPr lang="en-US" baseline="0" dirty="0" smtClean="0"/>
          </a:p>
          <a:p>
            <a:pPr marL="0" indent="0">
              <a:buFont typeface="+mj-lt"/>
              <a:buNone/>
            </a:pPr>
            <a:r>
              <a:rPr lang="en-US" b="1" baseline="0" dirty="0" smtClean="0"/>
              <a:t>Discussion:</a:t>
            </a:r>
          </a:p>
          <a:p>
            <a:pPr marL="0" indent="0">
              <a:buFont typeface="+mj-lt"/>
              <a:buNone/>
            </a:pPr>
            <a:endParaRPr lang="en-US" baseline="0" dirty="0" smtClean="0"/>
          </a:p>
          <a:p>
            <a:pPr marL="0" indent="0">
              <a:buFont typeface="+mj-lt"/>
              <a:buNone/>
            </a:pPr>
            <a:r>
              <a:rPr lang="en-US" baseline="0" dirty="0" smtClean="0"/>
              <a:t>Very small Island</a:t>
            </a:r>
          </a:p>
          <a:p>
            <a:pPr marL="0" indent="0">
              <a:buFont typeface="+mj-lt"/>
              <a:buNone/>
            </a:pPr>
            <a:r>
              <a:rPr lang="en-US" baseline="0" dirty="0" smtClean="0"/>
              <a:t>Good vegetation studies</a:t>
            </a:r>
          </a:p>
          <a:p>
            <a:pPr marL="0" indent="0">
              <a:buFont typeface="+mj-lt"/>
              <a:buNone/>
            </a:pPr>
            <a:r>
              <a:rPr lang="en-US" baseline="0" dirty="0" smtClean="0"/>
              <a:t>Luxury to have pre/post work (4 year study)</a:t>
            </a:r>
          </a:p>
          <a:p>
            <a:pPr marL="0" indent="0">
              <a:buFont typeface="+mj-lt"/>
              <a:buNone/>
            </a:pPr>
            <a:r>
              <a:rPr lang="en-US" baseline="0" dirty="0" smtClean="0"/>
              <a:t>What about now? Only on post-study</a:t>
            </a:r>
          </a:p>
          <a:p>
            <a:pPr marL="0" indent="0">
              <a:buFont typeface="+mj-lt"/>
              <a:buNone/>
            </a:pPr>
            <a:r>
              <a:rPr lang="en-US" baseline="0" dirty="0" smtClean="0"/>
              <a:t>Trade-off between research and management</a:t>
            </a:r>
          </a:p>
          <a:p>
            <a:pPr marL="0" indent="0">
              <a:buFont typeface="+mj-lt"/>
              <a:buNone/>
            </a:pPr>
            <a:endParaRPr lang="en-US" baseline="0" dirty="0" smtClean="0"/>
          </a:p>
          <a:p>
            <a:pPr marL="0" indent="0">
              <a:buFont typeface="+mj-lt"/>
              <a:buNone/>
            </a:pPr>
            <a:endParaRPr lang="en-US" baseline="0" dirty="0" smtClean="0"/>
          </a:p>
          <a:p>
            <a:pPr marL="0" indent="0">
              <a:buFont typeface="+mj-lt"/>
              <a:buNone/>
            </a:pPr>
            <a:endParaRPr lang="en-US" baseline="0" dirty="0" smtClean="0"/>
          </a:p>
          <a:p>
            <a:pPr marL="171450" indent="-171450">
              <a:buFont typeface="Arial"/>
              <a:buChar char="•"/>
            </a:pPr>
            <a:endParaRPr lang="en-US" baseline="0" dirty="0" smtClean="0"/>
          </a:p>
          <a:p>
            <a:pPr marL="171450" indent="-171450">
              <a:buFont typeface="Arial"/>
              <a:buChar char="•"/>
            </a:pPr>
            <a:endParaRPr lang="en-US" baseline="0" dirty="0" smtClean="0"/>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EE027909-CA09-444B-869B-9877A934C7C3}" type="slidenum">
              <a:rPr lang="en-US" smtClean="0"/>
              <a:t>48</a:t>
            </a:fld>
            <a:endParaRPr lang="en-US"/>
          </a:p>
        </p:txBody>
      </p:sp>
    </p:spTree>
    <p:extLst>
      <p:ext uri="{BB962C8B-B14F-4D97-AF65-F5344CB8AC3E}">
        <p14:creationId xmlns:p14="http://schemas.microsoft.com/office/powerpoint/2010/main" val="2542958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Calf is one year – asymptotic</a:t>
            </a:r>
            <a:r>
              <a:rPr lang="en-US" baseline="0" dirty="0" smtClean="0"/>
              <a:t> growth is over 75% in first year so survival thought to increase after first year</a:t>
            </a:r>
          </a:p>
          <a:p>
            <a:pPr marL="171450" indent="-171450">
              <a:buFont typeface="Arial"/>
              <a:buChar char="•"/>
            </a:pPr>
            <a:r>
              <a:rPr lang="en-US" baseline="0" dirty="0" smtClean="0"/>
              <a:t>Juv. Is effected by stage length</a:t>
            </a:r>
          </a:p>
          <a:p>
            <a:pPr marL="171450" indent="-171450">
              <a:buFont typeface="Arial"/>
              <a:buChar char="•"/>
            </a:pPr>
            <a:r>
              <a:rPr lang="en-US" baseline="0" dirty="0" smtClean="0"/>
              <a:t>Adults don</a:t>
            </a:r>
            <a:r>
              <a:rPr lang="fr-FR" baseline="0" dirty="0" smtClean="0"/>
              <a:t>’</a:t>
            </a:r>
            <a:r>
              <a:rPr lang="en-US" baseline="0" dirty="0" smtClean="0"/>
              <a:t>t go anywhere</a:t>
            </a:r>
          </a:p>
          <a:p>
            <a:pPr marL="171450" indent="-171450">
              <a:buFont typeface="Arial"/>
              <a:buChar char="•"/>
            </a:pPr>
            <a:r>
              <a:rPr lang="en-US" baseline="0" dirty="0" smtClean="0"/>
              <a:t>Reproduction includes adult survival</a:t>
            </a:r>
          </a:p>
          <a:p>
            <a:pPr marL="0" indent="0">
              <a:buFont typeface="Arial"/>
              <a:buNone/>
            </a:pPr>
            <a:endParaRPr lang="en-US" baseline="0" dirty="0" smtClean="0"/>
          </a:p>
          <a:p>
            <a:pPr marL="0" indent="0">
              <a:buFont typeface="Arial"/>
              <a:buNone/>
            </a:pPr>
            <a:r>
              <a:rPr lang="en-US" baseline="0" dirty="0" smtClean="0"/>
              <a:t>Had a section on how each of these parameters are chosen and estimated but don’t have time. Feel free to talk to me after about these</a:t>
            </a:r>
          </a:p>
          <a:p>
            <a:pPr marL="0" indent="0">
              <a:buFont typeface="Arial"/>
              <a:buNone/>
            </a:pPr>
            <a:endParaRPr lang="en-US" baseline="0" dirty="0" smtClean="0"/>
          </a:p>
          <a:p>
            <a:pPr marL="0" indent="0">
              <a:buFont typeface="Arial"/>
              <a:buNone/>
            </a:pPr>
            <a:r>
              <a:rPr lang="en-US" baseline="0" dirty="0" smtClean="0"/>
              <a:t>The mathematics here that allow for this are probably not going to interest many people here but it is cool</a:t>
            </a:r>
          </a:p>
          <a:p>
            <a:pPr marL="0" indent="0">
              <a:buFont typeface="Arial"/>
              <a:buNone/>
            </a:pPr>
            <a:endParaRPr lang="en-US" dirty="0"/>
          </a:p>
        </p:txBody>
      </p:sp>
      <p:sp>
        <p:nvSpPr>
          <p:cNvPr id="4" name="Slide Number Placeholder 3"/>
          <p:cNvSpPr>
            <a:spLocks noGrp="1"/>
          </p:cNvSpPr>
          <p:nvPr>
            <p:ph type="sldNum" sz="quarter" idx="10"/>
          </p:nvPr>
        </p:nvSpPr>
        <p:spPr/>
        <p:txBody>
          <a:bodyPr/>
          <a:lstStyle/>
          <a:p>
            <a:fld id="{810401B6-3FAB-4F8D-9D59-DC49DF4AAAAE}" type="slidenum">
              <a:rPr lang="en-NZ" smtClean="0"/>
              <a:t>6</a:t>
            </a:fld>
            <a:endParaRPr lang="en-NZ"/>
          </a:p>
        </p:txBody>
      </p:sp>
    </p:spTree>
    <p:extLst>
      <p:ext uri="{BB962C8B-B14F-4D97-AF65-F5344CB8AC3E}">
        <p14:creationId xmlns:p14="http://schemas.microsoft.com/office/powerpoint/2010/main" val="15432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Reason that I have not gone into much detail about maths</a:t>
            </a:r>
          </a:p>
          <a:p>
            <a:endParaRPr lang="en-AU" dirty="0" smtClean="0"/>
          </a:p>
          <a:p>
            <a:r>
              <a:rPr lang="en-AU" dirty="0" smtClean="0"/>
              <a:t>Take matrix and use this package</a:t>
            </a:r>
          </a:p>
          <a:p>
            <a:endParaRPr lang="en-AU" dirty="0" smtClean="0"/>
          </a:p>
          <a:p>
            <a:r>
              <a:rPr lang="en-AU" dirty="0" smtClean="0"/>
              <a:t>Examples</a:t>
            </a:r>
            <a:r>
              <a:rPr lang="en-AU" baseline="0" dirty="0" smtClean="0"/>
              <a:t> from Caswell 2001 and </a:t>
            </a:r>
            <a:r>
              <a:rPr lang="en-AU" baseline="0" dirty="0" err="1" smtClean="0"/>
              <a:t>Doak</a:t>
            </a:r>
            <a:r>
              <a:rPr lang="en-AU" baseline="0" dirty="0" smtClean="0"/>
              <a:t> 2002</a:t>
            </a:r>
            <a:endParaRPr lang="en-AU" dirty="0" smtClean="0"/>
          </a:p>
          <a:p>
            <a:endParaRPr lang="en-AU" dirty="0" smtClean="0"/>
          </a:p>
          <a:p>
            <a:endParaRPr lang="en-AU" dirty="0" smtClean="0"/>
          </a:p>
          <a:p>
            <a:endParaRPr lang="en-AU" dirty="0" smtClean="0"/>
          </a:p>
          <a:p>
            <a:r>
              <a:rPr lang="en-AU" dirty="0" smtClean="0"/>
              <a:t>CONTENTS</a:t>
            </a:r>
            <a:r>
              <a:rPr lang="en-AU" baseline="0" dirty="0" smtClean="0"/>
              <a:t> OF POPBIO</a:t>
            </a:r>
            <a:endParaRPr lang="en-AU" dirty="0" smtClean="0"/>
          </a:p>
          <a:p>
            <a:r>
              <a:rPr lang="en-AU" dirty="0" smtClean="0"/>
              <a:t>01.Introduction . . . . . . . . . . . . . . . . . . . . . . . . . . . . . . . . . . . . . . . 3</a:t>
            </a:r>
          </a:p>
          <a:p>
            <a:r>
              <a:rPr lang="en-AU" dirty="0" smtClean="0"/>
              <a:t>02.Caswell . . . . . . . . . . . . . . . . . . . . . . . . . . . . . . . . . . . . . . . . . 3</a:t>
            </a:r>
          </a:p>
          <a:p>
            <a:r>
              <a:rPr lang="en-AU" dirty="0" smtClean="0"/>
              <a:t>03.Morris . . . . . . . . . . . . . . . . . . . . . . . . . . . . . . . . . . . . . . . . . . 5</a:t>
            </a:r>
          </a:p>
          <a:p>
            <a:r>
              <a:rPr lang="en-AU" dirty="0" err="1" smtClean="0"/>
              <a:t>aq.census</a:t>
            </a:r>
            <a:r>
              <a:rPr lang="en-AU" dirty="0" smtClean="0"/>
              <a:t> . . . . . . . . . . . . . . . . . . . . . . . . . . . . . . . . . . . . . . . . . . 6</a:t>
            </a:r>
          </a:p>
          <a:p>
            <a:r>
              <a:rPr lang="en-AU" dirty="0" err="1" smtClean="0"/>
              <a:t>aq.matrix</a:t>
            </a:r>
            <a:r>
              <a:rPr lang="en-AU" dirty="0" smtClean="0"/>
              <a:t> . . . . . . . . . . . . . . . . . . . . . . . . . . . . . . . . . . . . . . . . . . 7</a:t>
            </a:r>
          </a:p>
          <a:p>
            <a:r>
              <a:rPr lang="en-AU" dirty="0" err="1" smtClean="0"/>
              <a:t>aq.trans</a:t>
            </a:r>
            <a:r>
              <a:rPr lang="en-AU" dirty="0" smtClean="0"/>
              <a:t> . . . . . . . . . . . . . . . . . . . . . . . . . . . . . . . . . . . . . . . . . . . 8</a:t>
            </a:r>
          </a:p>
          <a:p>
            <a:r>
              <a:rPr lang="en-AU" dirty="0" err="1" smtClean="0"/>
              <a:t>betaval</a:t>
            </a:r>
            <a:r>
              <a:rPr lang="en-AU" dirty="0" smtClean="0"/>
              <a:t> . . . . . . . . . . . . . . . . . . . . . . . . . . . . . . . . . . . . . . . . . . . . 10</a:t>
            </a:r>
          </a:p>
          <a:p>
            <a:r>
              <a:rPr lang="en-AU" dirty="0" err="1" smtClean="0"/>
              <a:t>boot.transitions</a:t>
            </a:r>
            <a:r>
              <a:rPr lang="en-AU" dirty="0" smtClean="0"/>
              <a:t> . . . . . . . . . . . . . . . . . . . . . . . . . . . . . . . . . . . . . . . 11</a:t>
            </a:r>
          </a:p>
          <a:p>
            <a:r>
              <a:rPr lang="en-AU" dirty="0" err="1" smtClean="0"/>
              <a:t>calathea</a:t>
            </a:r>
            <a:r>
              <a:rPr lang="en-AU" dirty="0" smtClean="0"/>
              <a:t> . . . . . . . . . . . . . . . . . . . . . . . . . . . . . . . . . . . . . . . . . . . 13</a:t>
            </a:r>
          </a:p>
          <a:p>
            <a:r>
              <a:rPr lang="en-AU" dirty="0" err="1" smtClean="0"/>
              <a:t>countCDFxt</a:t>
            </a:r>
            <a:r>
              <a:rPr lang="en-AU" dirty="0" smtClean="0"/>
              <a:t> . . . . . . . . . . . . . . . . . . . . . . . . . . . . . . . . . . . . . . . . . 15</a:t>
            </a:r>
          </a:p>
          <a:p>
            <a:r>
              <a:rPr lang="en-AU" dirty="0" err="1" smtClean="0"/>
              <a:t>damping.ratio</a:t>
            </a:r>
            <a:r>
              <a:rPr lang="en-AU" dirty="0" smtClean="0"/>
              <a:t> . . . . . . . . . . . . . . . . . . . . . . . . . . . . . . . . . . . . . . . . 16</a:t>
            </a:r>
          </a:p>
          <a:p>
            <a:r>
              <a:rPr lang="en-AU" dirty="0" err="1" smtClean="0"/>
              <a:t>eigen.analysis</a:t>
            </a:r>
            <a:r>
              <a:rPr lang="en-AU" dirty="0" smtClean="0"/>
              <a:t> . . . . . . . . . . . . . . . . . . . . . . . . . . . . . . . . . . . . . . . . 17</a:t>
            </a:r>
          </a:p>
          <a:p>
            <a:r>
              <a:rPr lang="en-AU" dirty="0" smtClean="0"/>
              <a:t>elasticity . . . . . . . . . . . . . . . . . . . . . . . . . . . . . . . . . . . . . . . . . . . 19</a:t>
            </a:r>
          </a:p>
          <a:p>
            <a:r>
              <a:rPr lang="en-AU" dirty="0" err="1" smtClean="0"/>
              <a:t>extCDF</a:t>
            </a:r>
            <a:r>
              <a:rPr lang="en-AU" dirty="0" smtClean="0"/>
              <a:t> . . . . . . . . . . . . . . . . . . . . . . . . . . . . . . . . . . . . . . . . . . . 20</a:t>
            </a:r>
          </a:p>
          <a:p>
            <a:r>
              <a:rPr lang="en-AU" dirty="0" err="1" smtClean="0"/>
              <a:t>fundamental.matrix</a:t>
            </a:r>
            <a:r>
              <a:rPr lang="en-AU" dirty="0" smtClean="0"/>
              <a:t> . . . . . . . . . . . . . . . . . . . . . . . . . . . . . . . . . . . . . 22</a:t>
            </a:r>
          </a:p>
          <a:p>
            <a:r>
              <a:rPr lang="en-AU" dirty="0" smtClean="0"/>
              <a:t>12 R topics documented:</a:t>
            </a:r>
          </a:p>
          <a:p>
            <a:r>
              <a:rPr lang="en-AU" dirty="0" err="1" smtClean="0"/>
              <a:t>generation.time</a:t>
            </a:r>
            <a:r>
              <a:rPr lang="en-AU" dirty="0" smtClean="0"/>
              <a:t> . . . . . . . . . . . . . . . . . . . . . . . . . . . . . . . . . . . . . . . 23</a:t>
            </a:r>
          </a:p>
          <a:p>
            <a:r>
              <a:rPr lang="en-AU" dirty="0" smtClean="0"/>
              <a:t>grizzly . . . . . . . . . . . . . . . . . . . . . . . . . . . . . . . . . . . . . . . . . . . . 24</a:t>
            </a:r>
          </a:p>
          <a:p>
            <a:r>
              <a:rPr lang="en-AU" dirty="0" smtClean="0"/>
              <a:t>head2 . . . . . . . . . . . . . . . . . . . . . . . . . . . . . . . . . . . . . . . . . . . . 25</a:t>
            </a:r>
          </a:p>
          <a:p>
            <a:r>
              <a:rPr lang="en-AU" dirty="0" err="1" smtClean="0"/>
              <a:t>hudcorrs</a:t>
            </a:r>
            <a:r>
              <a:rPr lang="en-AU" dirty="0" smtClean="0"/>
              <a:t> . . . . . . . . . . . . . . . . . . . . . . . . . . . . . . . . . . . . . . . . . . . 26</a:t>
            </a:r>
          </a:p>
          <a:p>
            <a:r>
              <a:rPr lang="en-AU" dirty="0" err="1" smtClean="0"/>
              <a:t>hudmxdef</a:t>
            </a:r>
            <a:r>
              <a:rPr lang="en-AU" dirty="0" smtClean="0"/>
              <a:t> . . . . . . . . . . . . . . . . . . . . . . . . . . . . . . . . . . . . . . . . . . 27</a:t>
            </a:r>
          </a:p>
          <a:p>
            <a:r>
              <a:rPr lang="en-AU" dirty="0" err="1" smtClean="0"/>
              <a:t>hudsonia</a:t>
            </a:r>
            <a:r>
              <a:rPr lang="en-AU" dirty="0" smtClean="0"/>
              <a:t> . . . . . . . . . . . . . . . . . . . . . . . . . . . . . . . . . . . . . . . . . . . 28</a:t>
            </a:r>
          </a:p>
          <a:p>
            <a:r>
              <a:rPr lang="en-AU" dirty="0" err="1" smtClean="0"/>
              <a:t>hudvrs</a:t>
            </a:r>
            <a:r>
              <a:rPr lang="en-AU" dirty="0" smtClean="0"/>
              <a:t> . . . . . . . . . . . . . . . . . . . . . . . . . . . . . . . . . . . . . . . . . . . . 29</a:t>
            </a:r>
          </a:p>
          <a:p>
            <a:r>
              <a:rPr lang="en-AU" dirty="0" smtClean="0"/>
              <a:t>image2 . . . . . . . . . . . . . . . . . . . . . . . . . . . . . . . . . . . . . . . . . . . . 29</a:t>
            </a:r>
          </a:p>
          <a:p>
            <a:r>
              <a:rPr lang="en-AU" dirty="0" smtClean="0"/>
              <a:t>Kendall . . . . . . . . . . . . . . . . . . . . . . . . . . . . . . . . . . . . . . . . . . . 31</a:t>
            </a:r>
          </a:p>
          <a:p>
            <a:r>
              <a:rPr lang="en-AU" dirty="0" smtClean="0"/>
              <a:t>lambda . . . . . . . . . . . . . . . . . . . . . . . . . . . . . . . . . . . . . . . . . . . . 33</a:t>
            </a:r>
          </a:p>
          <a:p>
            <a:r>
              <a:rPr lang="en-AU" dirty="0" err="1" smtClean="0"/>
              <a:t>lnorms</a:t>
            </a:r>
            <a:r>
              <a:rPr lang="en-AU" dirty="0" smtClean="0"/>
              <a:t> . . . . . . . . . . . . . . . . . . . . . . . . . . . . . . . . . . . . . . . . . . . . 34</a:t>
            </a:r>
          </a:p>
          <a:p>
            <a:r>
              <a:rPr lang="en-AU" dirty="0" err="1" smtClean="0"/>
              <a:t>logi.hist.plot</a:t>
            </a:r>
            <a:r>
              <a:rPr lang="en-AU" dirty="0" smtClean="0"/>
              <a:t> . . . . . . . . . . . . . . . . . . . . . . . . . . . . . . . . . . . . . . . . . 35</a:t>
            </a:r>
          </a:p>
          <a:p>
            <a:r>
              <a:rPr lang="en-AU" dirty="0" smtClean="0"/>
              <a:t>LTRE . . . . . . . . . . . . . . . . . . . . . . . . . . . . . . . . . . . . . . . . . . . . 37</a:t>
            </a:r>
          </a:p>
          <a:p>
            <a:r>
              <a:rPr lang="en-AU" dirty="0" smtClean="0"/>
              <a:t>matplot2 . . . . . . . . . . . . . . . . . . . . . . . . . . . . . . . . . . . . . . . . . . . 39</a:t>
            </a:r>
          </a:p>
          <a:p>
            <a:r>
              <a:rPr lang="en-AU" dirty="0" smtClean="0"/>
              <a:t>matrix2 . . . . . . . . . . . . . . . . . . . . . . . . . . . . . . . . . . . . . . . . . . . 41</a:t>
            </a:r>
          </a:p>
          <a:p>
            <a:r>
              <a:rPr lang="en-AU" dirty="0" err="1" smtClean="0"/>
              <a:t>mean.list</a:t>
            </a:r>
            <a:r>
              <a:rPr lang="en-AU" dirty="0" smtClean="0"/>
              <a:t> . . . . . . . . . . . . . . . . . . . . . . . . . . . . . . . . . . . . . . . . . . . 42</a:t>
            </a:r>
          </a:p>
          <a:p>
            <a:r>
              <a:rPr lang="en-AU" dirty="0" smtClean="0"/>
              <a:t>monkeyflower . . . . . . . . . . . . . . . . . . . . . . . . . . . . . . . . . . . . . . . . 43</a:t>
            </a:r>
          </a:p>
          <a:p>
            <a:r>
              <a:rPr lang="en-AU" dirty="0" err="1" smtClean="0"/>
              <a:t>multiresultm</a:t>
            </a:r>
            <a:r>
              <a:rPr lang="en-AU" dirty="0" smtClean="0"/>
              <a:t> . . . . . . . . . . . . . . . . . . . . . . . . . . . . . . . . . . . . . . . . . 44</a:t>
            </a:r>
          </a:p>
          <a:p>
            <a:r>
              <a:rPr lang="en-AU" dirty="0" smtClean="0"/>
              <a:t>nematode . . . . . . . . . . . . . . . . . . . . . . . . . . . . . . . . . . . . . . . . . . 46</a:t>
            </a:r>
          </a:p>
          <a:p>
            <a:r>
              <a:rPr lang="en-AU" dirty="0" err="1" smtClean="0"/>
              <a:t>net.reproductive.rate</a:t>
            </a:r>
            <a:r>
              <a:rPr lang="en-AU" dirty="0" smtClean="0"/>
              <a:t> . . . . . . . . . . . . . . . . . . . . . . . . . . . . . . . . . . . . 47</a:t>
            </a:r>
          </a:p>
          <a:p>
            <a:r>
              <a:rPr lang="en-AU" dirty="0" err="1" smtClean="0"/>
              <a:t>pfister.plot</a:t>
            </a:r>
            <a:r>
              <a:rPr lang="en-AU" dirty="0" smtClean="0"/>
              <a:t> . . . . . . . . . . . . . . . . . . . . . . . . . . . . . . . . . . . . . . . . . . 48</a:t>
            </a:r>
          </a:p>
          <a:p>
            <a:r>
              <a:rPr lang="en-AU" dirty="0" err="1" smtClean="0"/>
              <a:t>pop.projection</a:t>
            </a:r>
            <a:r>
              <a:rPr lang="en-AU" dirty="0" smtClean="0"/>
              <a:t> . . . . . . . . . . . . . . . . . . . . . . . . . . . . . . . . . . . . . . . . 49</a:t>
            </a:r>
          </a:p>
          <a:p>
            <a:r>
              <a:rPr lang="en-AU" dirty="0" err="1" smtClean="0"/>
              <a:t>projection.matrix</a:t>
            </a:r>
            <a:r>
              <a:rPr lang="en-AU" dirty="0" smtClean="0"/>
              <a:t> . . . . . . . . . . . . . . . . . . . . . . . . . . . . . . . . . . . . . . 51</a:t>
            </a:r>
          </a:p>
          <a:p>
            <a:r>
              <a:rPr lang="en-AU" dirty="0" err="1" smtClean="0"/>
              <a:t>QPmat</a:t>
            </a:r>
            <a:r>
              <a:rPr lang="en-AU" dirty="0" smtClean="0"/>
              <a:t> . . . . . . . . . . . . . . . . . . . . . . . . . . . . . . . . . . . . . . . . . . . . 53</a:t>
            </a:r>
          </a:p>
          <a:p>
            <a:r>
              <a:rPr lang="en-AU" dirty="0" err="1" smtClean="0"/>
              <a:t>reproductive.value</a:t>
            </a:r>
            <a:r>
              <a:rPr lang="en-AU" dirty="0" smtClean="0"/>
              <a:t> . . . . . . . . . . . . . . . . . . . . . . . . . . . . . . . . . . . . . . 54</a:t>
            </a:r>
          </a:p>
          <a:p>
            <a:r>
              <a:rPr lang="en-AU" dirty="0" smtClean="0"/>
              <a:t>resample . . . . . . . . . . . . . . . . . . . . . . . . . . . . . . . . . . . . . . . . . . . 55</a:t>
            </a:r>
          </a:p>
          <a:p>
            <a:r>
              <a:rPr lang="en-AU" dirty="0" err="1" smtClean="0"/>
              <a:t>secder</a:t>
            </a:r>
            <a:r>
              <a:rPr lang="en-AU" dirty="0" smtClean="0"/>
              <a:t> . . . . . . . . . . . . . . . . . . . . . . . . . . . . . . . . . . . . . . . . . . . . 57</a:t>
            </a:r>
          </a:p>
          <a:p>
            <a:r>
              <a:rPr lang="en-AU" dirty="0" smtClean="0"/>
              <a:t>sensitivity . . . . . . . . . . . . . . . . . . . . . . . . . . . . . . . . . . . . . . . . . . 58</a:t>
            </a:r>
          </a:p>
          <a:p>
            <a:r>
              <a:rPr lang="en-AU" dirty="0" err="1" smtClean="0"/>
              <a:t>splitA</a:t>
            </a:r>
            <a:r>
              <a:rPr lang="en-AU" dirty="0" smtClean="0"/>
              <a:t> . . . . . . . . . . . . . . . . . . . . . . . . . . . . . . . . . . . . . . . . . . . . 60</a:t>
            </a:r>
          </a:p>
          <a:p>
            <a:r>
              <a:rPr lang="en-AU" dirty="0" err="1" smtClean="0"/>
              <a:t>stable.stage</a:t>
            </a:r>
            <a:r>
              <a:rPr lang="en-AU" dirty="0" smtClean="0"/>
              <a:t> . . . . . . . . . . . . . . . . . . . . . . . . . . . . . . . . . . . . . . . . . 61</a:t>
            </a:r>
          </a:p>
          <a:p>
            <a:r>
              <a:rPr lang="en-AU" dirty="0" err="1" smtClean="0"/>
              <a:t>stage.vector.plot</a:t>
            </a:r>
            <a:r>
              <a:rPr lang="en-AU" dirty="0" smtClean="0"/>
              <a:t> . . . . . . . . . . . . . . . . . . . . . . . . . . . . . . . . . . . . . . . 62</a:t>
            </a:r>
          </a:p>
          <a:p>
            <a:r>
              <a:rPr lang="en-AU" dirty="0" err="1" smtClean="0"/>
              <a:t>stoch.growth.rate</a:t>
            </a:r>
            <a:r>
              <a:rPr lang="en-AU" dirty="0" smtClean="0"/>
              <a:t> . . . . . . . . . . . . . . . . . . . . . . . . . . . . . . . . . . . . . . 63</a:t>
            </a:r>
          </a:p>
          <a:p>
            <a:r>
              <a:rPr lang="en-AU" dirty="0" err="1" smtClean="0"/>
              <a:t>stoch.projection</a:t>
            </a:r>
            <a:r>
              <a:rPr lang="en-AU" dirty="0" smtClean="0"/>
              <a:t> . . . . . . . . . . . . . . . . . . . . . . . . . . . . . . . . . . . . . . . 64</a:t>
            </a:r>
          </a:p>
          <a:p>
            <a:r>
              <a:rPr lang="en-AU" dirty="0" err="1" smtClean="0"/>
              <a:t>stoch.quasi.ext</a:t>
            </a:r>
            <a:r>
              <a:rPr lang="en-AU" dirty="0" smtClean="0"/>
              <a:t> . . . . . . . . . . . . . . . . . . . . . . . . . . . . . . . . . . . . . . . . 66</a:t>
            </a:r>
          </a:p>
          <a:p>
            <a:r>
              <a:rPr lang="en-AU" dirty="0" err="1" smtClean="0"/>
              <a:t>stoch.sens</a:t>
            </a:r>
            <a:r>
              <a:rPr lang="en-AU" dirty="0" smtClean="0"/>
              <a:t> . . . . . . . . . . . . . . . . . . . . . . . . . . . . . . . . . . . . . . . . . . 67</a:t>
            </a:r>
          </a:p>
          <a:p>
            <a:r>
              <a:rPr lang="en-AU" dirty="0" err="1" smtClean="0"/>
              <a:t>stretchbetaval</a:t>
            </a:r>
            <a:r>
              <a:rPr lang="en-AU" dirty="0" smtClean="0"/>
              <a:t> . . . . . . . . . . . . . . . . . . . . . . . . . . . . . . . . . . . . . . . . 68</a:t>
            </a:r>
          </a:p>
          <a:p>
            <a:r>
              <a:rPr lang="en-AU" dirty="0" smtClean="0"/>
              <a:t>teasel . . . . . . . . . . . . . . . . . . . . . . . . . . . . . . . . . . . . . . . . . . . . 70</a:t>
            </a:r>
          </a:p>
          <a:p>
            <a:r>
              <a:rPr lang="en-AU" dirty="0" err="1" smtClean="0"/>
              <a:t>test.census</a:t>
            </a:r>
            <a:r>
              <a:rPr lang="en-AU" dirty="0" smtClean="0"/>
              <a:t> . . . . . . . . . . . . . . . . . . . . . . . . . . . . . . . . . . . . . . . . . . 71</a:t>
            </a:r>
          </a:p>
          <a:p>
            <a:r>
              <a:rPr lang="en-AU" dirty="0" smtClean="0"/>
              <a:t>tortoise . . . . . . . . . . . . . . . . . . . . . . . . . . . . . . . . . . . . . . . . . . . 72</a:t>
            </a:r>
          </a:p>
          <a:p>
            <a:r>
              <a:rPr lang="en-AU" dirty="0" smtClean="0"/>
              <a:t>var2 . . . . . . . . . . . . . . . . . . . . . . . . . . . . . . . . . . . . . . . . . . . . . 73</a:t>
            </a:r>
          </a:p>
          <a:p>
            <a:r>
              <a:rPr lang="en-AU" dirty="0" err="1" smtClean="0"/>
              <a:t>varEst</a:t>
            </a:r>
            <a:r>
              <a:rPr lang="en-AU" dirty="0" smtClean="0"/>
              <a:t> . . . . . . . . . . . . . . . . . . . . . . . . . . . . . . . . . . . . . . . . . . . . 74</a:t>
            </a:r>
          </a:p>
          <a:p>
            <a:r>
              <a:rPr lang="en-AU" dirty="0" err="1" smtClean="0"/>
              <a:t>vitalsens</a:t>
            </a:r>
            <a:r>
              <a:rPr lang="en-AU" dirty="0" smtClean="0"/>
              <a:t> . . . . . . . . . . . . . . . . . . . . . . . . . . . . . . . . . . . . . . . . . . . 75</a:t>
            </a:r>
          </a:p>
          <a:p>
            <a:r>
              <a:rPr lang="en-AU" dirty="0" err="1" smtClean="0"/>
              <a:t>vitalsim</a:t>
            </a:r>
            <a:r>
              <a:rPr lang="en-AU" dirty="0" smtClean="0"/>
              <a:t> . . . . . . . . . . . . . . . . . . . . . . . . . . . . . . . . . . . . . . . . . . . 77</a:t>
            </a:r>
          </a:p>
          <a:p>
            <a:r>
              <a:rPr lang="en-AU" dirty="0" smtClean="0"/>
              <a:t>whale . . . . . . . . . . . . . . . . . . . . . . . . . . . . . . . . . . . . . . . . . . . . 79</a:t>
            </a:r>
          </a:p>
          <a:p>
            <a:r>
              <a:rPr lang="en-AU" dirty="0" smtClean="0"/>
              <a:t>woodpecker . . . . . . . . . . . . . . . . . . . . . . . . . . . . . . . . . . . . . . . . . 80</a:t>
            </a:r>
          </a:p>
          <a:p>
            <a:endParaRPr lang="en-AU" dirty="0" smtClean="0"/>
          </a:p>
          <a:p>
            <a:endParaRPr lang="en-AU" dirty="0" smtClean="0"/>
          </a:p>
          <a:p>
            <a:endParaRPr lang="en-AU" dirty="0" smtClean="0"/>
          </a:p>
          <a:p>
            <a:endParaRPr lang="en-AU" dirty="0" smtClean="0"/>
          </a:p>
          <a:p>
            <a:endParaRPr lang="en-AU" dirty="0"/>
          </a:p>
        </p:txBody>
      </p:sp>
      <p:sp>
        <p:nvSpPr>
          <p:cNvPr id="4" name="Slide Number Placeholder 3"/>
          <p:cNvSpPr>
            <a:spLocks noGrp="1"/>
          </p:cNvSpPr>
          <p:nvPr>
            <p:ph type="sldNum" sz="quarter" idx="10"/>
          </p:nvPr>
        </p:nvSpPr>
        <p:spPr/>
        <p:txBody>
          <a:bodyPr/>
          <a:lstStyle/>
          <a:p>
            <a:fld id="{EE027909-CA09-444B-869B-9877A934C7C3}" type="slidenum">
              <a:rPr lang="en-US" smtClean="0"/>
              <a:t>7</a:t>
            </a:fld>
            <a:endParaRPr lang="en-US"/>
          </a:p>
        </p:txBody>
      </p:sp>
    </p:spTree>
    <p:extLst>
      <p:ext uri="{BB962C8B-B14F-4D97-AF65-F5344CB8AC3E}">
        <p14:creationId xmlns:p14="http://schemas.microsoft.com/office/powerpoint/2010/main" val="552577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 per year and 95% CI 2.6% to</a:t>
            </a:r>
            <a:r>
              <a:rPr lang="en-US" baseline="0" dirty="0" smtClean="0"/>
              <a:t> 6.4%</a:t>
            </a:r>
          </a:p>
          <a:p>
            <a:endParaRPr lang="en-US" baseline="0" dirty="0" smtClean="0"/>
          </a:p>
          <a:p>
            <a:r>
              <a:rPr lang="en-US" baseline="0" dirty="0" smtClean="0"/>
              <a:t>Generate by hand or </a:t>
            </a:r>
            <a:r>
              <a:rPr lang="en-US" baseline="0" dirty="0" err="1" smtClean="0"/>
              <a:t>popbio</a:t>
            </a:r>
            <a:r>
              <a:rPr lang="en-US" baseline="0" dirty="0" smtClean="0"/>
              <a:t> CI put out</a:t>
            </a:r>
          </a:p>
          <a:p>
            <a:endParaRPr lang="en-US" baseline="0" dirty="0" smtClean="0"/>
          </a:p>
          <a:p>
            <a:r>
              <a:rPr lang="en-US" baseline="0" dirty="0" smtClean="0"/>
              <a:t>Uncertainty not year to year variability?!?!</a:t>
            </a:r>
          </a:p>
          <a:p>
            <a:endParaRPr lang="en-US" baseline="0" dirty="0" smtClean="0"/>
          </a:p>
          <a:p>
            <a:r>
              <a:rPr lang="en-US" baseline="0" dirty="0" smtClean="0"/>
              <a:t>Further step by hand</a:t>
            </a:r>
            <a:endParaRPr lang="en-US" dirty="0"/>
          </a:p>
        </p:txBody>
      </p:sp>
      <p:sp>
        <p:nvSpPr>
          <p:cNvPr id="4" name="Slide Number Placeholder 3"/>
          <p:cNvSpPr>
            <a:spLocks noGrp="1"/>
          </p:cNvSpPr>
          <p:nvPr>
            <p:ph type="sldNum" sz="quarter" idx="10"/>
          </p:nvPr>
        </p:nvSpPr>
        <p:spPr/>
        <p:txBody>
          <a:bodyPr/>
          <a:lstStyle/>
          <a:p>
            <a:fld id="{810401B6-3FAB-4F8D-9D59-DC49DF4AAAAE}" type="slidenum">
              <a:rPr lang="en-NZ" smtClean="0"/>
              <a:t>8</a:t>
            </a:fld>
            <a:endParaRPr lang="en-NZ"/>
          </a:p>
        </p:txBody>
      </p:sp>
    </p:spTree>
    <p:extLst>
      <p:ext uri="{BB962C8B-B14F-4D97-AF65-F5344CB8AC3E}">
        <p14:creationId xmlns:p14="http://schemas.microsoft.com/office/powerpoint/2010/main" val="261514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year projection</a:t>
            </a:r>
          </a:p>
          <a:p>
            <a:endParaRPr lang="en-US" dirty="0" smtClean="0"/>
          </a:p>
          <a:p>
            <a:r>
              <a:rPr lang="en-US" dirty="0" smtClean="0"/>
              <a:t>Increase in uncertainty</a:t>
            </a:r>
            <a:r>
              <a:rPr lang="en-US" baseline="0" dirty="0" smtClean="0"/>
              <a:t> as environmental variability increases</a:t>
            </a:r>
          </a:p>
          <a:p>
            <a:endParaRPr lang="en-US" baseline="0" dirty="0" smtClean="0"/>
          </a:p>
          <a:p>
            <a:r>
              <a:rPr lang="en-US" baseline="0" dirty="0" smtClean="0"/>
              <a:t>Cant estimate this without long-term mark-recapture and complex </a:t>
            </a:r>
            <a:r>
              <a:rPr lang="en-US" baseline="0" dirty="0" err="1" smtClean="0"/>
              <a:t>bayesian</a:t>
            </a:r>
            <a:r>
              <a:rPr lang="en-US" baseline="0" dirty="0" smtClean="0"/>
              <a:t> models (process and observation error needs splitting up)</a:t>
            </a:r>
            <a:endParaRPr lang="en-US" dirty="0"/>
          </a:p>
        </p:txBody>
      </p:sp>
      <p:sp>
        <p:nvSpPr>
          <p:cNvPr id="4" name="Slide Number Placeholder 3"/>
          <p:cNvSpPr>
            <a:spLocks noGrp="1"/>
          </p:cNvSpPr>
          <p:nvPr>
            <p:ph type="sldNum" sz="quarter" idx="10"/>
          </p:nvPr>
        </p:nvSpPr>
        <p:spPr/>
        <p:txBody>
          <a:bodyPr/>
          <a:lstStyle/>
          <a:p>
            <a:fld id="{810401B6-3FAB-4F8D-9D59-DC49DF4AAAAE}" type="slidenum">
              <a:rPr lang="en-NZ" smtClean="0"/>
              <a:t>9</a:t>
            </a:fld>
            <a:endParaRPr lang="en-NZ"/>
          </a:p>
        </p:txBody>
      </p:sp>
    </p:spTree>
    <p:extLst>
      <p:ext uri="{BB962C8B-B14F-4D97-AF65-F5344CB8AC3E}">
        <p14:creationId xmlns:p14="http://schemas.microsoft.com/office/powerpoint/2010/main" val="55394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once I accepted this I actually worked out it wasn’t ANU</a:t>
            </a:r>
            <a:r>
              <a:rPr lang="is-IS" baseline="0" dirty="0" smtClean="0"/>
              <a:t>….</a:t>
            </a:r>
          </a:p>
          <a:p>
            <a:endParaRPr lang="is-IS" baseline="0" dirty="0" smtClean="0"/>
          </a:p>
          <a:p>
            <a:r>
              <a:rPr lang="is-IS" baseline="0" dirty="0" smtClean="0"/>
              <a:t>But C</a:t>
            </a:r>
            <a:r>
              <a:rPr lang="en-US" baseline="0" dirty="0" smtClean="0"/>
              <a:t>a</a:t>
            </a:r>
            <a:r>
              <a:rPr lang="is-IS" baseline="0" dirty="0" smtClean="0"/>
              <a:t>nberra has some amazing attributes for ecological research</a:t>
            </a:r>
            <a:endParaRPr lang="en-US" dirty="0"/>
          </a:p>
        </p:txBody>
      </p:sp>
      <p:sp>
        <p:nvSpPr>
          <p:cNvPr id="4" name="Slide Number Placeholder 3"/>
          <p:cNvSpPr>
            <a:spLocks noGrp="1"/>
          </p:cNvSpPr>
          <p:nvPr>
            <p:ph type="sldNum" sz="quarter" idx="10"/>
          </p:nvPr>
        </p:nvSpPr>
        <p:spPr/>
        <p:txBody>
          <a:bodyPr/>
          <a:lstStyle/>
          <a:p>
            <a:fld id="{EE027909-CA09-444B-869B-9877A934C7C3}" type="slidenum">
              <a:rPr lang="en-US" smtClean="0"/>
              <a:t>11</a:t>
            </a:fld>
            <a:endParaRPr lang="en-US"/>
          </a:p>
        </p:txBody>
      </p:sp>
    </p:spTree>
    <p:extLst>
      <p:ext uri="{BB962C8B-B14F-4D97-AF65-F5344CB8AC3E}">
        <p14:creationId xmlns:p14="http://schemas.microsoft.com/office/powerpoint/2010/main" val="550804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79175" y="2130425"/>
            <a:ext cx="7086600" cy="1470025"/>
          </a:xfrm>
        </p:spPr>
        <p:txBody>
          <a:bodyPr/>
          <a:lstStyle>
            <a:lvl1pPr algn="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179175" y="3886200"/>
            <a:ext cx="6400800" cy="1752600"/>
          </a:xfrm>
        </p:spPr>
        <p:txBody>
          <a:bodyPr/>
          <a:lstStyle>
            <a:lvl1pPr marL="0" indent="0" algn="l">
              <a:buNone/>
              <a:defRPr>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39C4FC84-9B31-0D42-943A-B65548D7CB7E}" type="datetime1">
              <a:rPr lang="en-AU" smtClean="0"/>
              <a:t>22/08/2016</a:t>
            </a:fld>
            <a:endParaRPr lang="en-US"/>
          </a:p>
        </p:txBody>
      </p:sp>
      <p:sp>
        <p:nvSpPr>
          <p:cNvPr id="5" name="Footer Placeholder 4"/>
          <p:cNvSpPr>
            <a:spLocks noGrp="1"/>
          </p:cNvSpPr>
          <p:nvPr>
            <p:ph type="ftr" sz="quarter" idx="11"/>
          </p:nvPr>
        </p:nvSpPr>
        <p:spPr/>
        <p:txBody>
          <a:bodyPr/>
          <a:lstStyle/>
          <a:p>
            <a:r>
              <a:rPr lang="en-US" smtClean="0"/>
              <a:t>Title of Presentation</a:t>
            </a:r>
            <a:endParaRPr lang="en-US"/>
          </a:p>
        </p:txBody>
      </p:sp>
      <p:sp>
        <p:nvSpPr>
          <p:cNvPr id="6" name="Slide Number Placeholder 5"/>
          <p:cNvSpPr>
            <a:spLocks noGrp="1"/>
          </p:cNvSpPr>
          <p:nvPr>
            <p:ph type="sldNum" sz="quarter" idx="12"/>
          </p:nvPr>
        </p:nvSpPr>
        <p:spPr/>
        <p:txBody>
          <a:bodyPr/>
          <a:lstStyle/>
          <a:p>
            <a:fld id="{72B1DA50-9CDF-674D-ABF9-B3DB44414AAD}" type="slidenum">
              <a:rPr lang="en-US" smtClean="0"/>
              <a:t>‹#›</a:t>
            </a:fld>
            <a:endParaRPr lang="en-US"/>
          </a:p>
        </p:txBody>
      </p:sp>
    </p:spTree>
    <p:extLst>
      <p:ext uri="{BB962C8B-B14F-4D97-AF65-F5344CB8AC3E}">
        <p14:creationId xmlns:p14="http://schemas.microsoft.com/office/powerpoint/2010/main" val="3191902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rgbClr val="00000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8" name="Date Placeholder 7"/>
          <p:cNvSpPr>
            <a:spLocks noGrp="1"/>
          </p:cNvSpPr>
          <p:nvPr>
            <p:ph type="dt" sz="half" idx="10"/>
          </p:nvPr>
        </p:nvSpPr>
        <p:spPr/>
        <p:txBody>
          <a:bodyPr/>
          <a:lstStyle/>
          <a:p>
            <a:fld id="{69453BE8-AA26-0540-BE54-DF1ED63F3372}" type="datetime1">
              <a:rPr lang="en-AU" smtClean="0"/>
              <a:pPr/>
              <a:t>22/08/2016</a:t>
            </a:fld>
            <a:endParaRPr lang="en-US" dirty="0"/>
          </a:p>
        </p:txBody>
      </p:sp>
      <p:sp>
        <p:nvSpPr>
          <p:cNvPr id="9" name="Footer Placeholder 8"/>
          <p:cNvSpPr>
            <a:spLocks noGrp="1"/>
          </p:cNvSpPr>
          <p:nvPr>
            <p:ph type="ftr" sz="quarter" idx="11"/>
          </p:nvPr>
        </p:nvSpPr>
        <p:spPr/>
        <p:txBody>
          <a:bodyPr/>
          <a:lstStyle/>
          <a:p>
            <a:r>
              <a:rPr lang="en-US" smtClean="0"/>
              <a:t>Title of Presentation</a:t>
            </a:r>
            <a:endParaRPr lang="en-US" dirty="0"/>
          </a:p>
        </p:txBody>
      </p:sp>
      <p:sp>
        <p:nvSpPr>
          <p:cNvPr id="10" name="Slide Number Placeholder 9"/>
          <p:cNvSpPr>
            <a:spLocks noGrp="1"/>
          </p:cNvSpPr>
          <p:nvPr>
            <p:ph type="sldNum" sz="quarter" idx="12"/>
          </p:nvPr>
        </p:nvSpPr>
        <p:spPr/>
        <p:txBody>
          <a:bodyPr/>
          <a:lstStyle/>
          <a:p>
            <a:fld id="{72B1DA50-9CDF-674D-ABF9-B3DB44414AAD}" type="slidenum">
              <a:rPr lang="en-US" smtClean="0"/>
              <a:pPr/>
              <a:t>‹#›</a:t>
            </a:fld>
            <a:endParaRPr lang="en-US" dirty="0"/>
          </a:p>
        </p:txBody>
      </p:sp>
    </p:spTree>
    <p:extLst>
      <p:ext uri="{BB962C8B-B14F-4D97-AF65-F5344CB8AC3E}">
        <p14:creationId xmlns:p14="http://schemas.microsoft.com/office/powerpoint/2010/main" val="3513877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800600"/>
            <a:ext cx="60960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457200" y="612775"/>
            <a:ext cx="60960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457200" y="5367338"/>
            <a:ext cx="6096000" cy="804862"/>
          </a:xfrm>
        </p:spPr>
        <p:txBody>
          <a:bodyPr/>
          <a:lstStyle>
            <a:lvl1pPr marL="0" indent="0">
              <a:buNone/>
              <a:defRPr sz="1400">
                <a:solidFill>
                  <a:srgbClr val="00000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8" name="Date Placeholder 7"/>
          <p:cNvSpPr>
            <a:spLocks noGrp="1"/>
          </p:cNvSpPr>
          <p:nvPr>
            <p:ph type="dt" sz="half" idx="10"/>
          </p:nvPr>
        </p:nvSpPr>
        <p:spPr/>
        <p:txBody>
          <a:bodyPr/>
          <a:lstStyle/>
          <a:p>
            <a:fld id="{69453BE8-AA26-0540-BE54-DF1ED63F3372}" type="datetime1">
              <a:rPr lang="en-AU" smtClean="0"/>
              <a:pPr/>
              <a:t>22/08/2016</a:t>
            </a:fld>
            <a:endParaRPr lang="en-US" dirty="0"/>
          </a:p>
        </p:txBody>
      </p:sp>
      <p:sp>
        <p:nvSpPr>
          <p:cNvPr id="9" name="Footer Placeholder 8"/>
          <p:cNvSpPr>
            <a:spLocks noGrp="1"/>
          </p:cNvSpPr>
          <p:nvPr>
            <p:ph type="ftr" sz="quarter" idx="11"/>
          </p:nvPr>
        </p:nvSpPr>
        <p:spPr/>
        <p:txBody>
          <a:bodyPr/>
          <a:lstStyle/>
          <a:p>
            <a:r>
              <a:rPr lang="en-US" smtClean="0"/>
              <a:t>Title of Presentation</a:t>
            </a:r>
            <a:endParaRPr lang="en-US" dirty="0"/>
          </a:p>
        </p:txBody>
      </p:sp>
      <p:sp>
        <p:nvSpPr>
          <p:cNvPr id="10" name="Slide Number Placeholder 9"/>
          <p:cNvSpPr>
            <a:spLocks noGrp="1"/>
          </p:cNvSpPr>
          <p:nvPr>
            <p:ph type="sldNum" sz="quarter" idx="12"/>
          </p:nvPr>
        </p:nvSpPr>
        <p:spPr/>
        <p:txBody>
          <a:bodyPr/>
          <a:lstStyle/>
          <a:p>
            <a:fld id="{72B1DA50-9CDF-674D-ABF9-B3DB44414AAD}" type="slidenum">
              <a:rPr lang="en-US" smtClean="0"/>
              <a:pPr/>
              <a:t>‹#›</a:t>
            </a:fld>
            <a:endParaRPr lang="en-US" dirty="0"/>
          </a:p>
        </p:txBody>
      </p:sp>
    </p:spTree>
    <p:extLst>
      <p:ext uri="{BB962C8B-B14F-4D97-AF65-F5344CB8AC3E}">
        <p14:creationId xmlns:p14="http://schemas.microsoft.com/office/powerpoint/2010/main" val="12003459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9453BE8-AA26-0540-BE54-DF1ED63F3372}" type="datetime1">
              <a:rPr lang="en-AU" smtClean="0"/>
              <a:pPr/>
              <a:t>22/08/2016</a:t>
            </a:fld>
            <a:endParaRPr lang="en-US" dirty="0"/>
          </a:p>
        </p:txBody>
      </p:sp>
      <p:sp>
        <p:nvSpPr>
          <p:cNvPr id="8" name="Footer Placeholder 7"/>
          <p:cNvSpPr>
            <a:spLocks noGrp="1"/>
          </p:cNvSpPr>
          <p:nvPr>
            <p:ph type="ftr" sz="quarter" idx="11"/>
          </p:nvPr>
        </p:nvSpPr>
        <p:spPr/>
        <p:txBody>
          <a:bodyPr/>
          <a:lstStyle/>
          <a:p>
            <a:r>
              <a:rPr lang="en-US" smtClean="0"/>
              <a:t>Title of Presentation</a:t>
            </a:r>
            <a:endParaRPr lang="en-US" dirty="0"/>
          </a:p>
        </p:txBody>
      </p:sp>
      <p:sp>
        <p:nvSpPr>
          <p:cNvPr id="9" name="Slide Number Placeholder 8"/>
          <p:cNvSpPr>
            <a:spLocks noGrp="1"/>
          </p:cNvSpPr>
          <p:nvPr>
            <p:ph type="sldNum" sz="quarter" idx="12"/>
          </p:nvPr>
        </p:nvSpPr>
        <p:spPr/>
        <p:txBody>
          <a:bodyPr/>
          <a:lstStyle/>
          <a:p>
            <a:fld id="{72B1DA50-9CDF-674D-ABF9-B3DB44414AAD}" type="slidenum">
              <a:rPr lang="en-US" smtClean="0"/>
              <a:pPr/>
              <a:t>‹#›</a:t>
            </a:fld>
            <a:endParaRPr lang="en-US" dirty="0"/>
          </a:p>
        </p:txBody>
      </p:sp>
    </p:spTree>
    <p:extLst>
      <p:ext uri="{BB962C8B-B14F-4D97-AF65-F5344CB8AC3E}">
        <p14:creationId xmlns:p14="http://schemas.microsoft.com/office/powerpoint/2010/main" val="32690857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608614"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685800" y="3886200"/>
            <a:ext cx="7608614" cy="1752600"/>
          </a:xfrm>
        </p:spPr>
        <p:txBody>
          <a:bodyPr/>
          <a:lstStyle>
            <a:lvl1pPr marL="0" indent="0" algn="ctr">
              <a:buNone/>
              <a:defRPr>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7" name="Date Placeholder 6"/>
          <p:cNvSpPr>
            <a:spLocks noGrp="1"/>
          </p:cNvSpPr>
          <p:nvPr>
            <p:ph type="dt" sz="half" idx="10"/>
          </p:nvPr>
        </p:nvSpPr>
        <p:spPr/>
        <p:txBody>
          <a:bodyPr/>
          <a:lstStyle/>
          <a:p>
            <a:fld id="{69453BE8-AA26-0540-BE54-DF1ED63F3372}" type="datetime1">
              <a:rPr lang="en-AU" smtClean="0"/>
              <a:pPr/>
              <a:t>22/08/2016</a:t>
            </a:fld>
            <a:endParaRPr lang="en-US" dirty="0"/>
          </a:p>
        </p:txBody>
      </p:sp>
      <p:sp>
        <p:nvSpPr>
          <p:cNvPr id="8" name="Footer Placeholder 7"/>
          <p:cNvSpPr>
            <a:spLocks noGrp="1"/>
          </p:cNvSpPr>
          <p:nvPr>
            <p:ph type="ftr" sz="quarter" idx="11"/>
          </p:nvPr>
        </p:nvSpPr>
        <p:spPr/>
        <p:txBody>
          <a:bodyPr/>
          <a:lstStyle/>
          <a:p>
            <a:r>
              <a:rPr lang="en-US" smtClean="0"/>
              <a:t>Title of Presentation</a:t>
            </a:r>
            <a:endParaRPr lang="en-US" dirty="0"/>
          </a:p>
        </p:txBody>
      </p:sp>
      <p:sp>
        <p:nvSpPr>
          <p:cNvPr id="9" name="Slide Number Placeholder 8"/>
          <p:cNvSpPr>
            <a:spLocks noGrp="1"/>
          </p:cNvSpPr>
          <p:nvPr>
            <p:ph type="sldNum" sz="quarter" idx="12"/>
          </p:nvPr>
        </p:nvSpPr>
        <p:spPr/>
        <p:txBody>
          <a:bodyPr/>
          <a:lstStyle/>
          <a:p>
            <a:fld id="{72B1DA50-9CDF-674D-ABF9-B3DB44414AAD}" type="slidenum">
              <a:rPr lang="en-US" smtClean="0"/>
              <a:pPr/>
              <a:t>‹#›</a:t>
            </a:fld>
            <a:endParaRPr lang="en-US" dirty="0"/>
          </a:p>
        </p:txBody>
      </p:sp>
    </p:spTree>
    <p:extLst>
      <p:ext uri="{BB962C8B-B14F-4D97-AF65-F5344CB8AC3E}">
        <p14:creationId xmlns:p14="http://schemas.microsoft.com/office/powerpoint/2010/main" val="19936727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760949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Title 1"/>
          <p:cNvSpPr>
            <a:spLocks noGrp="1"/>
          </p:cNvSpPr>
          <p:nvPr>
            <p:ph type="title"/>
          </p:nvPr>
        </p:nvSpPr>
        <p:spPr>
          <a:xfrm>
            <a:off x="457200" y="274638"/>
            <a:ext cx="7609490" cy="1143000"/>
          </a:xfrm>
        </p:spPr>
        <p:txBody>
          <a:bodyPr/>
          <a:lstStyle>
            <a:lvl1pPr algn="l">
              <a:defRPr/>
            </a:lvl1pPr>
          </a:lstStyle>
          <a:p>
            <a:r>
              <a:rPr lang="en-US" dirty="0" smtClean="0"/>
              <a:t>Click to edit Master title style</a:t>
            </a:r>
            <a:endParaRPr lang="en-US" dirty="0"/>
          </a:p>
        </p:txBody>
      </p:sp>
      <p:sp>
        <p:nvSpPr>
          <p:cNvPr id="7" name="Date Placeholder 6"/>
          <p:cNvSpPr>
            <a:spLocks noGrp="1"/>
          </p:cNvSpPr>
          <p:nvPr>
            <p:ph type="dt" sz="half" idx="10"/>
          </p:nvPr>
        </p:nvSpPr>
        <p:spPr/>
        <p:txBody>
          <a:bodyPr/>
          <a:lstStyle/>
          <a:p>
            <a:fld id="{69453BE8-AA26-0540-BE54-DF1ED63F3372}" type="datetime1">
              <a:rPr lang="en-AU" smtClean="0"/>
              <a:pPr/>
              <a:t>22/08/2016</a:t>
            </a:fld>
            <a:endParaRPr lang="en-US" dirty="0"/>
          </a:p>
        </p:txBody>
      </p:sp>
      <p:sp>
        <p:nvSpPr>
          <p:cNvPr id="8" name="Footer Placeholder 7"/>
          <p:cNvSpPr>
            <a:spLocks noGrp="1"/>
          </p:cNvSpPr>
          <p:nvPr>
            <p:ph type="ftr" sz="quarter" idx="11"/>
          </p:nvPr>
        </p:nvSpPr>
        <p:spPr/>
        <p:txBody>
          <a:bodyPr/>
          <a:lstStyle/>
          <a:p>
            <a:r>
              <a:rPr lang="en-US" smtClean="0"/>
              <a:t>Title of Presentation</a:t>
            </a:r>
            <a:endParaRPr lang="en-US" dirty="0"/>
          </a:p>
        </p:txBody>
      </p:sp>
      <p:sp>
        <p:nvSpPr>
          <p:cNvPr id="9" name="Slide Number Placeholder 8"/>
          <p:cNvSpPr>
            <a:spLocks noGrp="1"/>
          </p:cNvSpPr>
          <p:nvPr>
            <p:ph type="sldNum" sz="quarter" idx="12"/>
          </p:nvPr>
        </p:nvSpPr>
        <p:spPr/>
        <p:txBody>
          <a:bodyPr/>
          <a:lstStyle/>
          <a:p>
            <a:fld id="{72B1DA50-9CDF-674D-ABF9-B3DB44414AAD}" type="slidenum">
              <a:rPr lang="en-US" smtClean="0"/>
              <a:pPr/>
              <a:t>‹#›</a:t>
            </a:fld>
            <a:endParaRPr lang="en-US" dirty="0"/>
          </a:p>
        </p:txBody>
      </p:sp>
    </p:spTree>
    <p:extLst>
      <p:ext uri="{BB962C8B-B14F-4D97-AF65-F5344CB8AC3E}">
        <p14:creationId xmlns:p14="http://schemas.microsoft.com/office/powerpoint/2010/main" val="3297448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457200"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1" name="Text Placeholder 10"/>
          <p:cNvSpPr>
            <a:spLocks noGrp="1"/>
          </p:cNvSpPr>
          <p:nvPr>
            <p:ph type="body" idx="13"/>
          </p:nvPr>
        </p:nvSpPr>
        <p:spPr>
          <a:xfrm>
            <a:off x="457200" y="461817"/>
            <a:ext cx="7772400" cy="274012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Date Placeholder 11"/>
          <p:cNvSpPr>
            <a:spLocks noGrp="1"/>
          </p:cNvSpPr>
          <p:nvPr>
            <p:ph type="dt" sz="half" idx="14"/>
          </p:nvPr>
        </p:nvSpPr>
        <p:spPr/>
        <p:txBody>
          <a:bodyPr/>
          <a:lstStyle/>
          <a:p>
            <a:fld id="{69453BE8-AA26-0540-BE54-DF1ED63F3372}" type="datetime1">
              <a:rPr lang="en-AU" smtClean="0"/>
              <a:pPr/>
              <a:t>22/08/2016</a:t>
            </a:fld>
            <a:endParaRPr lang="en-US" dirty="0"/>
          </a:p>
        </p:txBody>
      </p:sp>
      <p:sp>
        <p:nvSpPr>
          <p:cNvPr id="13" name="Footer Placeholder 12"/>
          <p:cNvSpPr>
            <a:spLocks noGrp="1"/>
          </p:cNvSpPr>
          <p:nvPr>
            <p:ph type="ftr" sz="quarter" idx="15"/>
          </p:nvPr>
        </p:nvSpPr>
        <p:spPr/>
        <p:txBody>
          <a:bodyPr/>
          <a:lstStyle/>
          <a:p>
            <a:r>
              <a:rPr lang="en-US" smtClean="0"/>
              <a:t>Title of Presentation</a:t>
            </a:r>
            <a:endParaRPr lang="en-US" dirty="0"/>
          </a:p>
        </p:txBody>
      </p:sp>
      <p:sp>
        <p:nvSpPr>
          <p:cNvPr id="14" name="Slide Number Placeholder 13"/>
          <p:cNvSpPr>
            <a:spLocks noGrp="1"/>
          </p:cNvSpPr>
          <p:nvPr>
            <p:ph type="sldNum" sz="quarter" idx="16"/>
          </p:nvPr>
        </p:nvSpPr>
        <p:spPr/>
        <p:txBody>
          <a:bodyPr/>
          <a:lstStyle/>
          <a:p>
            <a:fld id="{72B1DA50-9CDF-674D-ABF9-B3DB44414AAD}" type="slidenum">
              <a:rPr lang="en-US" smtClean="0"/>
              <a:pPr/>
              <a:t>‹#›</a:t>
            </a:fld>
            <a:endParaRPr lang="en-US" dirty="0"/>
          </a:p>
        </p:txBody>
      </p:sp>
    </p:spTree>
    <p:extLst>
      <p:ext uri="{BB962C8B-B14F-4D97-AF65-F5344CB8AC3E}">
        <p14:creationId xmlns:p14="http://schemas.microsoft.com/office/powerpoint/2010/main" val="42653569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8" name="Date Placeholder 7"/>
          <p:cNvSpPr>
            <a:spLocks noGrp="1"/>
          </p:cNvSpPr>
          <p:nvPr>
            <p:ph type="dt" sz="half" idx="10"/>
          </p:nvPr>
        </p:nvSpPr>
        <p:spPr/>
        <p:txBody>
          <a:bodyPr/>
          <a:lstStyle/>
          <a:p>
            <a:fld id="{69453BE8-AA26-0540-BE54-DF1ED63F3372}" type="datetime1">
              <a:rPr lang="en-AU" smtClean="0"/>
              <a:pPr/>
              <a:t>22/08/2016</a:t>
            </a:fld>
            <a:endParaRPr lang="en-US" dirty="0"/>
          </a:p>
        </p:txBody>
      </p:sp>
      <p:sp>
        <p:nvSpPr>
          <p:cNvPr id="9" name="Footer Placeholder 8"/>
          <p:cNvSpPr>
            <a:spLocks noGrp="1"/>
          </p:cNvSpPr>
          <p:nvPr>
            <p:ph type="ftr" sz="quarter" idx="11"/>
          </p:nvPr>
        </p:nvSpPr>
        <p:spPr/>
        <p:txBody>
          <a:bodyPr/>
          <a:lstStyle/>
          <a:p>
            <a:r>
              <a:rPr lang="en-US" smtClean="0"/>
              <a:t>Title of Presentation</a:t>
            </a:r>
            <a:endParaRPr lang="en-US" dirty="0"/>
          </a:p>
        </p:txBody>
      </p:sp>
      <p:sp>
        <p:nvSpPr>
          <p:cNvPr id="10" name="Slide Number Placeholder 9"/>
          <p:cNvSpPr>
            <a:spLocks noGrp="1"/>
          </p:cNvSpPr>
          <p:nvPr>
            <p:ph type="sldNum" sz="quarter" idx="12"/>
          </p:nvPr>
        </p:nvSpPr>
        <p:spPr/>
        <p:txBody>
          <a:bodyPr/>
          <a:lstStyle/>
          <a:p>
            <a:fld id="{72B1DA50-9CDF-674D-ABF9-B3DB44414AAD}" type="slidenum">
              <a:rPr lang="en-US" smtClean="0"/>
              <a:pPr/>
              <a:t>‹#›</a:t>
            </a:fld>
            <a:endParaRPr lang="en-US" dirty="0"/>
          </a:p>
        </p:txBody>
      </p:sp>
    </p:spTree>
    <p:extLst>
      <p:ext uri="{BB962C8B-B14F-4D97-AF65-F5344CB8AC3E}">
        <p14:creationId xmlns:p14="http://schemas.microsoft.com/office/powerpoint/2010/main" val="27441984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761824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761824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9453BE8-AA26-0540-BE54-DF1ED63F3372}" type="datetime1">
              <a:rPr lang="en-AU" smtClean="0"/>
              <a:pPr/>
              <a:t>22/08/2016</a:t>
            </a:fld>
            <a:endParaRPr lang="en-US" dirty="0"/>
          </a:p>
        </p:txBody>
      </p:sp>
      <p:sp>
        <p:nvSpPr>
          <p:cNvPr id="6" name="Footer Placeholder 5"/>
          <p:cNvSpPr>
            <a:spLocks noGrp="1"/>
          </p:cNvSpPr>
          <p:nvPr>
            <p:ph type="ftr" sz="quarter" idx="11"/>
          </p:nvPr>
        </p:nvSpPr>
        <p:spPr/>
        <p:txBody>
          <a:bodyPr/>
          <a:lstStyle/>
          <a:p>
            <a:r>
              <a:rPr lang="en-US" smtClean="0"/>
              <a:t>Title of Presentation</a:t>
            </a:r>
            <a:endParaRPr lang="en-US" dirty="0"/>
          </a:p>
        </p:txBody>
      </p:sp>
      <p:sp>
        <p:nvSpPr>
          <p:cNvPr id="10" name="Slide Number Placeholder 9"/>
          <p:cNvSpPr>
            <a:spLocks noGrp="1"/>
          </p:cNvSpPr>
          <p:nvPr>
            <p:ph type="sldNum" sz="quarter" idx="12"/>
          </p:nvPr>
        </p:nvSpPr>
        <p:spPr/>
        <p:txBody>
          <a:bodyPr/>
          <a:lstStyle/>
          <a:p>
            <a:fld id="{72B1DA50-9CDF-674D-ABF9-B3DB44414AAD}" type="slidenum">
              <a:rPr lang="en-US" smtClean="0"/>
              <a:pPr/>
              <a:t>‹#›</a:t>
            </a:fld>
            <a:endParaRPr lang="en-US" dirty="0"/>
          </a:p>
        </p:txBody>
      </p:sp>
    </p:spTree>
    <p:extLst>
      <p:ext uri="{BB962C8B-B14F-4D97-AF65-F5344CB8AC3E}">
        <p14:creationId xmlns:p14="http://schemas.microsoft.com/office/powerpoint/2010/main" val="22767060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Date Placeholder 5"/>
          <p:cNvSpPr>
            <a:spLocks noGrp="1"/>
          </p:cNvSpPr>
          <p:nvPr>
            <p:ph type="dt" sz="half" idx="10"/>
          </p:nvPr>
        </p:nvSpPr>
        <p:spPr/>
        <p:txBody>
          <a:bodyPr/>
          <a:lstStyle/>
          <a:p>
            <a:fld id="{69453BE8-AA26-0540-BE54-DF1ED63F3372}" type="datetime1">
              <a:rPr lang="en-AU" smtClean="0"/>
              <a:pPr/>
              <a:t>22/08/2016</a:t>
            </a:fld>
            <a:endParaRPr lang="en-US" dirty="0"/>
          </a:p>
        </p:txBody>
      </p:sp>
      <p:sp>
        <p:nvSpPr>
          <p:cNvPr id="7" name="Footer Placeholder 6"/>
          <p:cNvSpPr>
            <a:spLocks noGrp="1"/>
          </p:cNvSpPr>
          <p:nvPr>
            <p:ph type="ftr" sz="quarter" idx="11"/>
          </p:nvPr>
        </p:nvSpPr>
        <p:spPr/>
        <p:txBody>
          <a:bodyPr/>
          <a:lstStyle/>
          <a:p>
            <a:r>
              <a:rPr lang="en-US" smtClean="0"/>
              <a:t>Title of Presentation</a:t>
            </a:r>
            <a:endParaRPr lang="en-US" dirty="0"/>
          </a:p>
        </p:txBody>
      </p:sp>
      <p:sp>
        <p:nvSpPr>
          <p:cNvPr id="8" name="Slide Number Placeholder 7"/>
          <p:cNvSpPr>
            <a:spLocks noGrp="1"/>
          </p:cNvSpPr>
          <p:nvPr>
            <p:ph type="sldNum" sz="quarter" idx="12"/>
          </p:nvPr>
        </p:nvSpPr>
        <p:spPr/>
        <p:txBody>
          <a:bodyPr/>
          <a:lstStyle/>
          <a:p>
            <a:fld id="{72B1DA50-9CDF-674D-ABF9-B3DB44414AAD}" type="slidenum">
              <a:rPr lang="en-US" smtClean="0"/>
              <a:pPr/>
              <a:t>‹#›</a:t>
            </a:fld>
            <a:endParaRPr lang="en-US" dirty="0"/>
          </a:p>
        </p:txBody>
      </p:sp>
    </p:spTree>
    <p:extLst>
      <p:ext uri="{BB962C8B-B14F-4D97-AF65-F5344CB8AC3E}">
        <p14:creationId xmlns:p14="http://schemas.microsoft.com/office/powerpoint/2010/main" val="32745969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9453BE8-AA26-0540-BE54-DF1ED63F3372}" type="datetime1">
              <a:rPr lang="en-AU" smtClean="0"/>
              <a:pPr/>
              <a:t>22/08/2016</a:t>
            </a:fld>
            <a:endParaRPr lang="en-US" dirty="0"/>
          </a:p>
        </p:txBody>
      </p:sp>
      <p:sp>
        <p:nvSpPr>
          <p:cNvPr id="6" name="Footer Placeholder 5"/>
          <p:cNvSpPr>
            <a:spLocks noGrp="1"/>
          </p:cNvSpPr>
          <p:nvPr>
            <p:ph type="ftr" sz="quarter" idx="11"/>
          </p:nvPr>
        </p:nvSpPr>
        <p:spPr/>
        <p:txBody>
          <a:bodyPr/>
          <a:lstStyle/>
          <a:p>
            <a:r>
              <a:rPr lang="en-US" smtClean="0"/>
              <a:t>Title of Presentation</a:t>
            </a:r>
            <a:endParaRPr lang="en-US" dirty="0"/>
          </a:p>
        </p:txBody>
      </p:sp>
      <p:sp>
        <p:nvSpPr>
          <p:cNvPr id="7" name="Slide Number Placeholder 6"/>
          <p:cNvSpPr>
            <a:spLocks noGrp="1"/>
          </p:cNvSpPr>
          <p:nvPr>
            <p:ph type="sldNum" sz="quarter" idx="12"/>
          </p:nvPr>
        </p:nvSpPr>
        <p:spPr/>
        <p:txBody>
          <a:bodyPr/>
          <a:lstStyle/>
          <a:p>
            <a:fld id="{72B1DA50-9CDF-674D-ABF9-B3DB44414AAD}" type="slidenum">
              <a:rPr lang="en-US" smtClean="0"/>
              <a:pPr/>
              <a:t>‹#›</a:t>
            </a:fld>
            <a:endParaRPr lang="en-US" dirty="0"/>
          </a:p>
        </p:txBody>
      </p:sp>
    </p:spTree>
    <p:extLst>
      <p:ext uri="{BB962C8B-B14F-4D97-AF65-F5344CB8AC3E}">
        <p14:creationId xmlns:p14="http://schemas.microsoft.com/office/powerpoint/2010/main" val="1140382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80800" y="2130425"/>
            <a:ext cx="7772400" cy="1470025"/>
          </a:xfrm>
        </p:spPr>
        <p:txBody>
          <a:bodyPr/>
          <a:lstStyle>
            <a:lvl1pPr algn="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180800" y="3886200"/>
            <a:ext cx="6400800" cy="1752600"/>
          </a:xfrm>
          <a:prstGeom prst="rect">
            <a:avLst/>
          </a:prstGeom>
        </p:spPr>
        <p:txBody>
          <a:bodyPr/>
          <a:lstStyle>
            <a:lvl1pPr marL="0" indent="0" algn="l">
              <a:buNone/>
              <a:defRPr>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0" name="Date Placeholder 9"/>
          <p:cNvSpPr>
            <a:spLocks noGrp="1"/>
          </p:cNvSpPr>
          <p:nvPr>
            <p:ph type="dt" sz="half" idx="10"/>
          </p:nvPr>
        </p:nvSpPr>
        <p:spPr/>
        <p:txBody>
          <a:bodyPr/>
          <a:lstStyle/>
          <a:p>
            <a:fld id="{69453BE8-AA26-0540-BE54-DF1ED63F3372}" type="datetime1">
              <a:rPr lang="en-AU" smtClean="0"/>
              <a:pPr/>
              <a:t>22/08/2016</a:t>
            </a:fld>
            <a:endParaRPr lang="en-US" dirty="0"/>
          </a:p>
        </p:txBody>
      </p:sp>
      <p:sp>
        <p:nvSpPr>
          <p:cNvPr id="11" name="Footer Placeholder 10"/>
          <p:cNvSpPr>
            <a:spLocks noGrp="1"/>
          </p:cNvSpPr>
          <p:nvPr>
            <p:ph type="ftr" sz="quarter" idx="11"/>
          </p:nvPr>
        </p:nvSpPr>
        <p:spPr/>
        <p:txBody>
          <a:bodyPr/>
          <a:lstStyle/>
          <a:p>
            <a:r>
              <a:rPr lang="en-US" smtClean="0"/>
              <a:t>Title of Presentation</a:t>
            </a:r>
            <a:endParaRPr lang="en-US" dirty="0"/>
          </a:p>
        </p:txBody>
      </p:sp>
      <p:sp>
        <p:nvSpPr>
          <p:cNvPr id="12" name="Slide Number Placeholder 11"/>
          <p:cNvSpPr>
            <a:spLocks noGrp="1"/>
          </p:cNvSpPr>
          <p:nvPr>
            <p:ph type="sldNum" sz="quarter" idx="12"/>
          </p:nvPr>
        </p:nvSpPr>
        <p:spPr/>
        <p:txBody>
          <a:bodyPr/>
          <a:lstStyle/>
          <a:p>
            <a:fld id="{72B1DA50-9CDF-674D-ABF9-B3DB44414AAD}" type="slidenum">
              <a:rPr lang="en-US" smtClean="0"/>
              <a:pPr/>
              <a:t>‹#›</a:t>
            </a:fld>
            <a:endParaRPr lang="en-US" dirty="0"/>
          </a:p>
        </p:txBody>
      </p:sp>
    </p:spTree>
    <p:extLst>
      <p:ext uri="{BB962C8B-B14F-4D97-AF65-F5344CB8AC3E}">
        <p14:creationId xmlns:p14="http://schemas.microsoft.com/office/powerpoint/2010/main" val="22939513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69453BE8-AA26-0540-BE54-DF1ED63F3372}" type="datetime1">
              <a:rPr lang="en-AU" smtClean="0"/>
              <a:pPr/>
              <a:t>22/08/2016</a:t>
            </a:fld>
            <a:endParaRPr lang="en-US" dirty="0"/>
          </a:p>
        </p:txBody>
      </p:sp>
      <p:sp>
        <p:nvSpPr>
          <p:cNvPr id="9" name="Footer Placeholder 8"/>
          <p:cNvSpPr>
            <a:spLocks noGrp="1"/>
          </p:cNvSpPr>
          <p:nvPr>
            <p:ph type="ftr" sz="quarter" idx="11"/>
          </p:nvPr>
        </p:nvSpPr>
        <p:spPr/>
        <p:txBody>
          <a:bodyPr/>
          <a:lstStyle/>
          <a:p>
            <a:r>
              <a:rPr lang="en-US" smtClean="0"/>
              <a:t>Title of Presentation</a:t>
            </a:r>
            <a:endParaRPr lang="en-US" dirty="0"/>
          </a:p>
        </p:txBody>
      </p:sp>
      <p:sp>
        <p:nvSpPr>
          <p:cNvPr id="10" name="Slide Number Placeholder 9"/>
          <p:cNvSpPr>
            <a:spLocks noGrp="1"/>
          </p:cNvSpPr>
          <p:nvPr>
            <p:ph type="sldNum" sz="quarter" idx="12"/>
          </p:nvPr>
        </p:nvSpPr>
        <p:spPr/>
        <p:txBody>
          <a:bodyPr/>
          <a:lstStyle/>
          <a:p>
            <a:fld id="{72B1DA50-9CDF-674D-ABF9-B3DB44414AAD}" type="slidenum">
              <a:rPr lang="en-US" smtClean="0"/>
              <a:pPr/>
              <a:t>‹#›</a:t>
            </a:fld>
            <a:endParaRPr lang="en-US" dirty="0"/>
          </a:p>
        </p:txBody>
      </p:sp>
    </p:spTree>
    <p:extLst>
      <p:ext uri="{BB962C8B-B14F-4D97-AF65-F5344CB8AC3E}">
        <p14:creationId xmlns:p14="http://schemas.microsoft.com/office/powerpoint/2010/main" val="28839747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69453BE8-AA26-0540-BE54-DF1ED63F3372}" type="datetime1">
              <a:rPr lang="en-AU" smtClean="0"/>
              <a:pPr/>
              <a:t>22/08/2016</a:t>
            </a:fld>
            <a:endParaRPr lang="en-US" dirty="0"/>
          </a:p>
        </p:txBody>
      </p:sp>
      <p:sp>
        <p:nvSpPr>
          <p:cNvPr id="9" name="Footer Placeholder 8"/>
          <p:cNvSpPr>
            <a:spLocks noGrp="1"/>
          </p:cNvSpPr>
          <p:nvPr>
            <p:ph type="ftr" sz="quarter" idx="11"/>
          </p:nvPr>
        </p:nvSpPr>
        <p:spPr/>
        <p:txBody>
          <a:bodyPr/>
          <a:lstStyle/>
          <a:p>
            <a:r>
              <a:rPr lang="en-US" smtClean="0"/>
              <a:t>Title of Presentation</a:t>
            </a:r>
            <a:endParaRPr lang="en-US" dirty="0"/>
          </a:p>
        </p:txBody>
      </p:sp>
      <p:sp>
        <p:nvSpPr>
          <p:cNvPr id="10" name="Slide Number Placeholder 9"/>
          <p:cNvSpPr>
            <a:spLocks noGrp="1"/>
          </p:cNvSpPr>
          <p:nvPr>
            <p:ph type="sldNum" sz="quarter" idx="12"/>
          </p:nvPr>
        </p:nvSpPr>
        <p:spPr/>
        <p:txBody>
          <a:bodyPr/>
          <a:lstStyle/>
          <a:p>
            <a:fld id="{72B1DA50-9CDF-674D-ABF9-B3DB44414AAD}" type="slidenum">
              <a:rPr lang="en-US" smtClean="0"/>
              <a:pPr/>
              <a:t>‹#›</a:t>
            </a:fld>
            <a:endParaRPr lang="en-US" dirty="0"/>
          </a:p>
        </p:txBody>
      </p:sp>
    </p:spTree>
    <p:extLst>
      <p:ext uri="{BB962C8B-B14F-4D97-AF65-F5344CB8AC3E}">
        <p14:creationId xmlns:p14="http://schemas.microsoft.com/office/powerpoint/2010/main" val="698276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130425"/>
            <a:ext cx="6382407"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457200" y="3886200"/>
            <a:ext cx="6382407" cy="1752600"/>
          </a:xfrm>
        </p:spPr>
        <p:txBody>
          <a:bodyPr/>
          <a:lstStyle>
            <a:lvl1pPr marL="0" indent="0" algn="ctr">
              <a:buNone/>
              <a:defRPr>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7" name="Date Placeholder 3"/>
          <p:cNvSpPr>
            <a:spLocks noGrp="1"/>
          </p:cNvSpPr>
          <p:nvPr>
            <p:ph type="dt" sz="half" idx="2"/>
          </p:nvPr>
        </p:nvSpPr>
        <p:spPr>
          <a:xfrm>
            <a:off x="1174636" y="6356350"/>
            <a:ext cx="720000" cy="365125"/>
          </a:xfrm>
          <a:prstGeom prst="rect">
            <a:avLst/>
          </a:prstGeom>
        </p:spPr>
        <p:txBody>
          <a:bodyPr vert="horz" lIns="91440" tIns="45720" rIns="91440" bIns="45720" rtlCol="0" anchor="ctr"/>
          <a:lstStyle>
            <a:lvl1pPr algn="l">
              <a:defRPr sz="800">
                <a:solidFill>
                  <a:schemeClr val="bg1">
                    <a:lumMod val="65000"/>
                  </a:schemeClr>
                </a:solidFill>
              </a:defRPr>
            </a:lvl1pPr>
          </a:lstStyle>
          <a:p>
            <a:fld id="{69453BE8-AA26-0540-BE54-DF1ED63F3372}" type="datetime1">
              <a:rPr lang="en-AU" smtClean="0"/>
              <a:pPr/>
              <a:t>22/08/2016</a:t>
            </a:fld>
            <a:endParaRPr lang="en-US" dirty="0"/>
          </a:p>
        </p:txBody>
      </p:sp>
      <p:sp>
        <p:nvSpPr>
          <p:cNvPr id="8" name="Footer Placeholder 4"/>
          <p:cNvSpPr>
            <a:spLocks noGrp="1"/>
          </p:cNvSpPr>
          <p:nvPr>
            <p:ph type="ftr" sz="quarter" idx="3"/>
          </p:nvPr>
        </p:nvSpPr>
        <p:spPr>
          <a:xfrm>
            <a:off x="2115897" y="6356350"/>
            <a:ext cx="2895600" cy="365125"/>
          </a:xfrm>
          <a:prstGeom prst="rect">
            <a:avLst/>
          </a:prstGeom>
        </p:spPr>
        <p:txBody>
          <a:bodyPr vert="horz" lIns="91440" tIns="45720" rIns="91440" bIns="45720" rtlCol="0" anchor="ctr"/>
          <a:lstStyle>
            <a:lvl1pPr algn="ctr">
              <a:defRPr sz="800">
                <a:solidFill>
                  <a:schemeClr val="bg1">
                    <a:lumMod val="65000"/>
                  </a:schemeClr>
                </a:solidFill>
              </a:defRPr>
            </a:lvl1pPr>
          </a:lstStyle>
          <a:p>
            <a:r>
              <a:rPr lang="en-US" smtClean="0"/>
              <a:t>Title of Presentation</a:t>
            </a:r>
            <a:endParaRPr lang="en-US" dirty="0"/>
          </a:p>
        </p:txBody>
      </p:sp>
      <p:sp>
        <p:nvSpPr>
          <p:cNvPr id="9" name="Slide Number Placeholder 5"/>
          <p:cNvSpPr>
            <a:spLocks noGrp="1"/>
          </p:cNvSpPr>
          <p:nvPr>
            <p:ph type="sldNum" sz="quarter" idx="4"/>
          </p:nvPr>
        </p:nvSpPr>
        <p:spPr>
          <a:xfrm>
            <a:off x="6553199" y="6356350"/>
            <a:ext cx="397165" cy="365125"/>
          </a:xfrm>
          <a:prstGeom prst="rect">
            <a:avLst/>
          </a:prstGeom>
        </p:spPr>
        <p:txBody>
          <a:bodyPr vert="horz" lIns="91440" tIns="45720" rIns="91440" bIns="45720" rtlCol="0" anchor="ctr"/>
          <a:lstStyle>
            <a:lvl1pPr algn="r">
              <a:defRPr sz="800">
                <a:solidFill>
                  <a:schemeClr val="bg1">
                    <a:lumMod val="65000"/>
                  </a:schemeClr>
                </a:solidFill>
              </a:defRPr>
            </a:lvl1pPr>
          </a:lstStyle>
          <a:p>
            <a:fld id="{72B1DA50-9CDF-674D-ABF9-B3DB44414AAD}" type="slidenum">
              <a:rPr lang="en-US" smtClean="0"/>
              <a:pPr/>
              <a:t>‹#›</a:t>
            </a:fld>
            <a:endParaRPr lang="en-US" dirty="0"/>
          </a:p>
        </p:txBody>
      </p:sp>
    </p:spTree>
    <p:extLst>
      <p:ext uri="{BB962C8B-B14F-4D97-AF65-F5344CB8AC3E}">
        <p14:creationId xmlns:p14="http://schemas.microsoft.com/office/powerpoint/2010/main" val="1745475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Date Placeholder 12"/>
          <p:cNvSpPr>
            <a:spLocks noGrp="1"/>
          </p:cNvSpPr>
          <p:nvPr>
            <p:ph type="dt" sz="half" idx="10"/>
          </p:nvPr>
        </p:nvSpPr>
        <p:spPr/>
        <p:txBody>
          <a:bodyPr/>
          <a:lstStyle/>
          <a:p>
            <a:fld id="{69453BE8-AA26-0540-BE54-DF1ED63F3372}" type="datetime1">
              <a:rPr lang="en-AU" smtClean="0"/>
              <a:pPr/>
              <a:t>22/08/2016</a:t>
            </a:fld>
            <a:endParaRPr lang="en-US" dirty="0"/>
          </a:p>
        </p:txBody>
      </p:sp>
      <p:sp>
        <p:nvSpPr>
          <p:cNvPr id="14" name="Footer Placeholder 13"/>
          <p:cNvSpPr>
            <a:spLocks noGrp="1"/>
          </p:cNvSpPr>
          <p:nvPr>
            <p:ph type="ftr" sz="quarter" idx="11"/>
          </p:nvPr>
        </p:nvSpPr>
        <p:spPr/>
        <p:txBody>
          <a:bodyPr/>
          <a:lstStyle/>
          <a:p>
            <a:r>
              <a:rPr lang="en-US" smtClean="0"/>
              <a:t>Title of Presentation</a:t>
            </a:r>
            <a:endParaRPr lang="en-US" dirty="0"/>
          </a:p>
        </p:txBody>
      </p:sp>
      <p:sp>
        <p:nvSpPr>
          <p:cNvPr id="15" name="Slide Number Placeholder 14"/>
          <p:cNvSpPr>
            <a:spLocks noGrp="1"/>
          </p:cNvSpPr>
          <p:nvPr>
            <p:ph type="sldNum" sz="quarter" idx="12"/>
          </p:nvPr>
        </p:nvSpPr>
        <p:spPr/>
        <p:txBody>
          <a:bodyPr/>
          <a:lstStyle/>
          <a:p>
            <a:fld id="{72B1DA50-9CDF-674D-ABF9-B3DB44414AAD}" type="slidenum">
              <a:rPr lang="en-US" smtClean="0"/>
              <a:pPr/>
              <a:t>‹#›</a:t>
            </a:fld>
            <a:endParaRPr lang="en-US" dirty="0"/>
          </a:p>
        </p:txBody>
      </p:sp>
    </p:spTree>
    <p:extLst>
      <p:ext uri="{BB962C8B-B14F-4D97-AF65-F5344CB8AC3E}">
        <p14:creationId xmlns:p14="http://schemas.microsoft.com/office/powerpoint/2010/main" val="102342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406900"/>
            <a:ext cx="6398446"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457200" y="2906713"/>
            <a:ext cx="6398446"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7" name="Date Placeholder 6"/>
          <p:cNvSpPr>
            <a:spLocks noGrp="1"/>
          </p:cNvSpPr>
          <p:nvPr>
            <p:ph type="dt" sz="half" idx="10"/>
          </p:nvPr>
        </p:nvSpPr>
        <p:spPr/>
        <p:txBody>
          <a:bodyPr/>
          <a:lstStyle/>
          <a:p>
            <a:fld id="{69453BE8-AA26-0540-BE54-DF1ED63F3372}" type="datetime1">
              <a:rPr lang="en-AU" smtClean="0"/>
              <a:pPr/>
              <a:t>22/08/2016</a:t>
            </a:fld>
            <a:endParaRPr lang="en-US" dirty="0"/>
          </a:p>
        </p:txBody>
      </p:sp>
      <p:sp>
        <p:nvSpPr>
          <p:cNvPr id="8" name="Footer Placeholder 7"/>
          <p:cNvSpPr>
            <a:spLocks noGrp="1"/>
          </p:cNvSpPr>
          <p:nvPr>
            <p:ph type="ftr" sz="quarter" idx="11"/>
          </p:nvPr>
        </p:nvSpPr>
        <p:spPr/>
        <p:txBody>
          <a:bodyPr/>
          <a:lstStyle/>
          <a:p>
            <a:r>
              <a:rPr lang="en-US" smtClean="0"/>
              <a:t>Title of Presentation</a:t>
            </a:r>
            <a:endParaRPr lang="en-US" dirty="0"/>
          </a:p>
        </p:txBody>
      </p:sp>
      <p:sp>
        <p:nvSpPr>
          <p:cNvPr id="9" name="Slide Number Placeholder 8"/>
          <p:cNvSpPr>
            <a:spLocks noGrp="1"/>
          </p:cNvSpPr>
          <p:nvPr>
            <p:ph type="sldNum" sz="quarter" idx="12"/>
          </p:nvPr>
        </p:nvSpPr>
        <p:spPr/>
        <p:txBody>
          <a:bodyPr/>
          <a:lstStyle/>
          <a:p>
            <a:fld id="{72B1DA50-9CDF-674D-ABF9-B3DB44414AAD}" type="slidenum">
              <a:rPr lang="en-US" smtClean="0"/>
              <a:pPr/>
              <a:t>‹#›</a:t>
            </a:fld>
            <a:endParaRPr lang="en-US" dirty="0"/>
          </a:p>
        </p:txBody>
      </p:sp>
    </p:spTree>
    <p:extLst>
      <p:ext uri="{BB962C8B-B14F-4D97-AF65-F5344CB8AC3E}">
        <p14:creationId xmlns:p14="http://schemas.microsoft.com/office/powerpoint/2010/main" val="824771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solidFill>
                  <a:srgbClr val="000000"/>
                </a:solidFill>
              </a:defRPr>
            </a:lvl1pPr>
            <a:lvl2pPr>
              <a:defRPr sz="2400">
                <a:solidFill>
                  <a:srgbClr val="000000"/>
                </a:solidFill>
              </a:defRPr>
            </a:lvl2pPr>
            <a:lvl3pPr>
              <a:defRPr sz="2000">
                <a:solidFill>
                  <a:srgbClr val="000000"/>
                </a:solidFill>
              </a:defRPr>
            </a:lvl3pPr>
            <a:lvl4pPr>
              <a:defRPr sz="1800">
                <a:solidFill>
                  <a:srgbClr val="000000"/>
                </a:solidFill>
              </a:defRPr>
            </a:lvl4pPr>
            <a:lvl5pPr>
              <a:defRPr sz="1800">
                <a:solidFill>
                  <a:srgbClr val="000000"/>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69453BE8-AA26-0540-BE54-DF1ED63F3372}" type="datetime1">
              <a:rPr lang="en-AU" smtClean="0"/>
              <a:pPr/>
              <a:t>22/08/2016</a:t>
            </a:fld>
            <a:endParaRPr lang="en-US" dirty="0"/>
          </a:p>
        </p:txBody>
      </p:sp>
      <p:sp>
        <p:nvSpPr>
          <p:cNvPr id="8" name="Footer Placeholder 7"/>
          <p:cNvSpPr>
            <a:spLocks noGrp="1"/>
          </p:cNvSpPr>
          <p:nvPr>
            <p:ph type="ftr" sz="quarter" idx="11"/>
          </p:nvPr>
        </p:nvSpPr>
        <p:spPr/>
        <p:txBody>
          <a:bodyPr/>
          <a:lstStyle/>
          <a:p>
            <a:r>
              <a:rPr lang="en-US" smtClean="0"/>
              <a:t>Title of Presentation</a:t>
            </a:r>
            <a:endParaRPr lang="en-US" dirty="0"/>
          </a:p>
        </p:txBody>
      </p:sp>
      <p:sp>
        <p:nvSpPr>
          <p:cNvPr id="9" name="Slide Number Placeholder 8"/>
          <p:cNvSpPr>
            <a:spLocks noGrp="1"/>
          </p:cNvSpPr>
          <p:nvPr>
            <p:ph type="sldNum" sz="quarter" idx="12"/>
          </p:nvPr>
        </p:nvSpPr>
        <p:spPr/>
        <p:txBody>
          <a:bodyPr/>
          <a:lstStyle/>
          <a:p>
            <a:fld id="{72B1DA50-9CDF-674D-ABF9-B3DB44414AAD}" type="slidenum">
              <a:rPr lang="en-US" smtClean="0"/>
              <a:pPr/>
              <a:t>‹#›</a:t>
            </a:fld>
            <a:endParaRPr lang="en-US" dirty="0"/>
          </a:p>
        </p:txBody>
      </p:sp>
    </p:spTree>
    <p:extLst>
      <p:ext uri="{BB962C8B-B14F-4D97-AF65-F5344CB8AC3E}">
        <p14:creationId xmlns:p14="http://schemas.microsoft.com/office/powerpoint/2010/main" val="2183329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solidFill>
                  <a:srgbClr val="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solidFill>
                  <a:srgbClr val="000000"/>
                </a:solidFill>
              </a:defRPr>
            </a:lvl1pPr>
            <a:lvl2pPr>
              <a:defRPr sz="2000">
                <a:solidFill>
                  <a:srgbClr val="000000"/>
                </a:solidFill>
              </a:defRPr>
            </a:lvl2pPr>
            <a:lvl3pPr>
              <a:defRPr sz="1800">
                <a:solidFill>
                  <a:srgbClr val="000000"/>
                </a:solidFill>
              </a:defRPr>
            </a:lvl3pPr>
            <a:lvl4pPr>
              <a:defRPr sz="1600">
                <a:solidFill>
                  <a:srgbClr val="000000"/>
                </a:solidFill>
              </a:defRPr>
            </a:lvl4pPr>
            <a:lvl5pPr>
              <a:defRPr sz="1600">
                <a:solidFill>
                  <a:srgbClr val="000000"/>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9453BE8-AA26-0540-BE54-DF1ED63F3372}" type="datetime1">
              <a:rPr lang="en-AU" smtClean="0"/>
              <a:pPr/>
              <a:t>22/08/2016</a:t>
            </a:fld>
            <a:endParaRPr lang="en-US" dirty="0"/>
          </a:p>
        </p:txBody>
      </p:sp>
      <p:sp>
        <p:nvSpPr>
          <p:cNvPr id="6" name="Footer Placeholder 5"/>
          <p:cNvSpPr>
            <a:spLocks noGrp="1"/>
          </p:cNvSpPr>
          <p:nvPr>
            <p:ph type="ftr" sz="quarter" idx="11"/>
          </p:nvPr>
        </p:nvSpPr>
        <p:spPr/>
        <p:txBody>
          <a:bodyPr/>
          <a:lstStyle/>
          <a:p>
            <a:r>
              <a:rPr lang="en-US" smtClean="0"/>
              <a:t>Title of Presentation</a:t>
            </a:r>
            <a:endParaRPr lang="en-US" dirty="0"/>
          </a:p>
        </p:txBody>
      </p:sp>
      <p:sp>
        <p:nvSpPr>
          <p:cNvPr id="10" name="Slide Number Placeholder 9"/>
          <p:cNvSpPr>
            <a:spLocks noGrp="1"/>
          </p:cNvSpPr>
          <p:nvPr>
            <p:ph type="sldNum" sz="quarter" idx="12"/>
          </p:nvPr>
        </p:nvSpPr>
        <p:spPr/>
        <p:txBody>
          <a:bodyPr/>
          <a:lstStyle/>
          <a:p>
            <a:fld id="{72B1DA50-9CDF-674D-ABF9-B3DB44414AAD}" type="slidenum">
              <a:rPr lang="en-US" smtClean="0"/>
              <a:pPr/>
              <a:t>‹#›</a:t>
            </a:fld>
            <a:endParaRPr lang="en-US" dirty="0"/>
          </a:p>
        </p:txBody>
      </p:sp>
    </p:spTree>
    <p:extLst>
      <p:ext uri="{BB962C8B-B14F-4D97-AF65-F5344CB8AC3E}">
        <p14:creationId xmlns:p14="http://schemas.microsoft.com/office/powerpoint/2010/main" val="17719954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Date Placeholder 5"/>
          <p:cNvSpPr>
            <a:spLocks noGrp="1"/>
          </p:cNvSpPr>
          <p:nvPr>
            <p:ph type="dt" sz="half" idx="10"/>
          </p:nvPr>
        </p:nvSpPr>
        <p:spPr/>
        <p:txBody>
          <a:bodyPr/>
          <a:lstStyle/>
          <a:p>
            <a:fld id="{69453BE8-AA26-0540-BE54-DF1ED63F3372}" type="datetime1">
              <a:rPr lang="en-AU" smtClean="0"/>
              <a:pPr/>
              <a:t>22/08/2016</a:t>
            </a:fld>
            <a:endParaRPr lang="en-US" dirty="0"/>
          </a:p>
        </p:txBody>
      </p:sp>
      <p:sp>
        <p:nvSpPr>
          <p:cNvPr id="7" name="Footer Placeholder 6"/>
          <p:cNvSpPr>
            <a:spLocks noGrp="1"/>
          </p:cNvSpPr>
          <p:nvPr>
            <p:ph type="ftr" sz="quarter" idx="11"/>
          </p:nvPr>
        </p:nvSpPr>
        <p:spPr/>
        <p:txBody>
          <a:bodyPr/>
          <a:lstStyle/>
          <a:p>
            <a:r>
              <a:rPr lang="en-US" smtClean="0"/>
              <a:t>Title of Presentation</a:t>
            </a:r>
            <a:endParaRPr lang="en-US" dirty="0"/>
          </a:p>
        </p:txBody>
      </p:sp>
      <p:sp>
        <p:nvSpPr>
          <p:cNvPr id="8" name="Slide Number Placeholder 7"/>
          <p:cNvSpPr>
            <a:spLocks noGrp="1"/>
          </p:cNvSpPr>
          <p:nvPr>
            <p:ph type="sldNum" sz="quarter" idx="12"/>
          </p:nvPr>
        </p:nvSpPr>
        <p:spPr/>
        <p:txBody>
          <a:bodyPr/>
          <a:lstStyle/>
          <a:p>
            <a:fld id="{72B1DA50-9CDF-674D-ABF9-B3DB44414AAD}" type="slidenum">
              <a:rPr lang="en-US" smtClean="0"/>
              <a:pPr/>
              <a:t>‹#›</a:t>
            </a:fld>
            <a:endParaRPr lang="en-US" dirty="0"/>
          </a:p>
        </p:txBody>
      </p:sp>
    </p:spTree>
    <p:extLst>
      <p:ext uri="{BB962C8B-B14F-4D97-AF65-F5344CB8AC3E}">
        <p14:creationId xmlns:p14="http://schemas.microsoft.com/office/powerpoint/2010/main" val="1324859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69453BE8-AA26-0540-BE54-DF1ED63F3372}" type="datetime1">
              <a:rPr lang="en-AU" smtClean="0"/>
              <a:pPr/>
              <a:t>22/08/2016</a:t>
            </a:fld>
            <a:endParaRPr lang="en-US" dirty="0"/>
          </a:p>
        </p:txBody>
      </p:sp>
      <p:sp>
        <p:nvSpPr>
          <p:cNvPr id="7" name="Footer Placeholder 6"/>
          <p:cNvSpPr>
            <a:spLocks noGrp="1"/>
          </p:cNvSpPr>
          <p:nvPr>
            <p:ph type="ftr" sz="quarter" idx="11"/>
          </p:nvPr>
        </p:nvSpPr>
        <p:spPr/>
        <p:txBody>
          <a:bodyPr/>
          <a:lstStyle/>
          <a:p>
            <a:r>
              <a:rPr lang="en-US" smtClean="0"/>
              <a:t>Title of Presentation</a:t>
            </a:r>
            <a:endParaRPr lang="en-US" dirty="0"/>
          </a:p>
        </p:txBody>
      </p:sp>
      <p:sp>
        <p:nvSpPr>
          <p:cNvPr id="8" name="Slide Number Placeholder 7"/>
          <p:cNvSpPr>
            <a:spLocks noGrp="1"/>
          </p:cNvSpPr>
          <p:nvPr>
            <p:ph type="sldNum" sz="quarter" idx="12"/>
          </p:nvPr>
        </p:nvSpPr>
        <p:spPr/>
        <p:txBody>
          <a:bodyPr/>
          <a:lstStyle/>
          <a:p>
            <a:fld id="{72B1DA50-9CDF-674D-ABF9-B3DB44414AAD}" type="slidenum">
              <a:rPr lang="en-US" smtClean="0"/>
              <a:pPr/>
              <a:t>‹#›</a:t>
            </a:fld>
            <a:endParaRPr lang="en-US" dirty="0"/>
          </a:p>
        </p:txBody>
      </p:sp>
    </p:spTree>
    <p:extLst>
      <p:ext uri="{BB962C8B-B14F-4D97-AF65-F5344CB8AC3E}">
        <p14:creationId xmlns:p14="http://schemas.microsoft.com/office/powerpoint/2010/main" val="405288710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 Type="http://schemas.openxmlformats.org/officeDocument/2006/relationships/theme" Target="../theme/theme3.xml"/><Relationship Id="rId12" Type="http://schemas.openxmlformats.org/officeDocument/2006/relationships/image" Target="../media/image5.png"/><Relationship Id="rId13" Type="http://schemas.openxmlformats.org/officeDocument/2006/relationships/image" Target="../media/image2.png"/><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9" Type="http://schemas.openxmlformats.org/officeDocument/2006/relationships/slideLayout" Target="../slideLayouts/slideLayout11.xml"/><Relationship Id="rId10"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11" Type="http://schemas.openxmlformats.org/officeDocument/2006/relationships/image" Target="../media/image6.png"/><Relationship Id="rId12" Type="http://schemas.openxmlformats.org/officeDocument/2006/relationships/image" Target="../media/image4.png"/><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588" y="0"/>
            <a:ext cx="9180000" cy="6885000"/>
          </a:xfrm>
          <a:prstGeom prst="rect">
            <a:avLst/>
          </a:prstGeom>
        </p:spPr>
      </p:pic>
      <p:sp>
        <p:nvSpPr>
          <p:cNvPr id="2" name="Title Placeholder 1"/>
          <p:cNvSpPr>
            <a:spLocks noGrp="1"/>
          </p:cNvSpPr>
          <p:nvPr>
            <p:ph type="title"/>
          </p:nvPr>
        </p:nvSpPr>
        <p:spPr>
          <a:xfrm>
            <a:off x="1174636" y="274639"/>
            <a:ext cx="5712720" cy="1122362"/>
          </a:xfrm>
          <a:prstGeom prst="rect">
            <a:avLst/>
          </a:prstGeom>
        </p:spPr>
        <p:txBody>
          <a:bodyPr vert="horz" lIns="91440" tIns="45720" rIns="91440" bIns="45720" rtlCol="0" anchor="ctr">
            <a:noAutofit/>
          </a:bodyPr>
          <a:lstStyle/>
          <a:p>
            <a:r>
              <a:rPr lang="en-US" dirty="0" smtClean="0"/>
              <a:t>HEADLINE</a:t>
            </a:r>
            <a:endParaRPr lang="en-US" dirty="0"/>
          </a:p>
        </p:txBody>
      </p:sp>
      <p:sp>
        <p:nvSpPr>
          <p:cNvPr id="3" name="Text Placeholder 2"/>
          <p:cNvSpPr>
            <a:spLocks noGrp="1"/>
          </p:cNvSpPr>
          <p:nvPr>
            <p:ph type="body" idx="1"/>
          </p:nvPr>
        </p:nvSpPr>
        <p:spPr>
          <a:xfrm>
            <a:off x="1174636" y="2689351"/>
            <a:ext cx="5712720" cy="343681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1174636" y="6356350"/>
            <a:ext cx="720000" cy="365125"/>
          </a:xfrm>
          <a:prstGeom prst="rect">
            <a:avLst/>
          </a:prstGeom>
        </p:spPr>
        <p:txBody>
          <a:bodyPr vert="horz" lIns="91440" tIns="45720" rIns="91440" bIns="45720" rtlCol="0" anchor="ctr"/>
          <a:lstStyle>
            <a:lvl1pPr algn="l">
              <a:defRPr sz="800">
                <a:solidFill>
                  <a:schemeClr val="bg1"/>
                </a:solidFill>
              </a:defRPr>
            </a:lvl1pPr>
          </a:lstStyle>
          <a:p>
            <a:fld id="{69453BE8-AA26-0540-BE54-DF1ED63F3372}" type="datetime1">
              <a:rPr lang="en-AU" smtClean="0"/>
              <a:t>22/08/2016</a:t>
            </a:fld>
            <a:endParaRPr lang="en-US" dirty="0"/>
          </a:p>
        </p:txBody>
      </p:sp>
      <p:sp>
        <p:nvSpPr>
          <p:cNvPr id="5" name="Footer Placeholder 4"/>
          <p:cNvSpPr>
            <a:spLocks noGrp="1"/>
          </p:cNvSpPr>
          <p:nvPr>
            <p:ph type="ftr" sz="quarter" idx="3"/>
          </p:nvPr>
        </p:nvSpPr>
        <p:spPr>
          <a:xfrm>
            <a:off x="2115897" y="6356350"/>
            <a:ext cx="2895600" cy="365125"/>
          </a:xfrm>
          <a:prstGeom prst="rect">
            <a:avLst/>
          </a:prstGeom>
        </p:spPr>
        <p:txBody>
          <a:bodyPr vert="horz" lIns="91440" tIns="45720" rIns="91440" bIns="45720" rtlCol="0" anchor="ctr"/>
          <a:lstStyle>
            <a:lvl1pPr algn="ctr">
              <a:defRPr sz="800">
                <a:solidFill>
                  <a:schemeClr val="bg1"/>
                </a:solidFill>
              </a:defRPr>
            </a:lvl1pPr>
          </a:lstStyle>
          <a:p>
            <a:r>
              <a:rPr lang="en-US" dirty="0" smtClean="0"/>
              <a:t>Title of Presentation</a:t>
            </a:r>
            <a:endParaRPr lang="en-US" dirty="0"/>
          </a:p>
        </p:txBody>
      </p:sp>
      <p:sp>
        <p:nvSpPr>
          <p:cNvPr id="6" name="Slide Number Placeholder 5"/>
          <p:cNvSpPr>
            <a:spLocks noGrp="1"/>
          </p:cNvSpPr>
          <p:nvPr>
            <p:ph type="sldNum" sz="quarter" idx="4"/>
          </p:nvPr>
        </p:nvSpPr>
        <p:spPr>
          <a:xfrm>
            <a:off x="6553199" y="6356350"/>
            <a:ext cx="397165" cy="365125"/>
          </a:xfrm>
          <a:prstGeom prst="rect">
            <a:avLst/>
          </a:prstGeom>
        </p:spPr>
        <p:txBody>
          <a:bodyPr vert="horz" lIns="91440" tIns="45720" rIns="91440" bIns="45720" rtlCol="0" anchor="ctr"/>
          <a:lstStyle>
            <a:lvl1pPr algn="r">
              <a:defRPr sz="800">
                <a:solidFill>
                  <a:srgbClr val="FFFFFF"/>
                </a:solidFill>
              </a:defRPr>
            </a:lvl1pPr>
          </a:lstStyle>
          <a:p>
            <a:fld id="{72B1DA50-9CDF-674D-ABF9-B3DB44414AAD}" type="slidenum">
              <a:rPr lang="en-US" smtClean="0"/>
              <a:pPr/>
              <a:t>‹#›</a:t>
            </a:fld>
            <a:endParaRPr lang="en-US" dirty="0"/>
          </a:p>
        </p:txBody>
      </p:sp>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321354" y="613643"/>
            <a:ext cx="2206888" cy="787281"/>
          </a:xfrm>
          <a:prstGeom prst="rect">
            <a:avLst/>
          </a:prstGeom>
        </p:spPr>
      </p:pic>
      <p:sp>
        <p:nvSpPr>
          <p:cNvPr id="10" name="Rectangle 9"/>
          <p:cNvSpPr/>
          <p:nvPr userDrawn="1"/>
        </p:nvSpPr>
        <p:spPr>
          <a:xfrm rot="16200000">
            <a:off x="8743983" y="6391195"/>
            <a:ext cx="697627" cy="174407"/>
          </a:xfrm>
          <a:prstGeom prst="rect">
            <a:avLst/>
          </a:prstGeom>
        </p:spPr>
        <p:txBody>
          <a:bodyPr wrap="none">
            <a:spAutoFit/>
          </a:bodyPr>
          <a:lstStyle/>
          <a:p>
            <a:r>
              <a:rPr lang="en-GB" sz="800" baseline="30000" dirty="0">
                <a:solidFill>
                  <a:schemeClr val="bg1"/>
                </a:solidFill>
              </a:rPr>
              <a:t>(CRICOS) #00212K</a:t>
            </a:r>
          </a:p>
        </p:txBody>
      </p:sp>
    </p:spTree>
    <p:extLst>
      <p:ext uri="{BB962C8B-B14F-4D97-AF65-F5344CB8AC3E}">
        <p14:creationId xmlns:p14="http://schemas.microsoft.com/office/powerpoint/2010/main" val="1031279658"/>
      </p:ext>
    </p:extLst>
  </p:cSld>
  <p:clrMap bg1="lt1" tx1="dk1" bg2="lt2" tx2="dk2" accent1="accent1" accent2="accent2" accent3="accent3" accent4="accent4" accent5="accent5" accent6="accent6" hlink="hlink" folHlink="folHlink"/>
  <p:sldLayoutIdLst>
    <p:sldLayoutId id="2147483649" r:id="rId1"/>
  </p:sldLayoutIdLst>
  <p:hf hdr="0" dt="0"/>
  <p:txStyles>
    <p:titleStyle>
      <a:lvl1pPr algn="l" defTabSz="457200" rtl="0" eaLnBrk="1" latinLnBrk="0" hangingPunct="1">
        <a:spcBef>
          <a:spcPct val="0"/>
        </a:spcBef>
        <a:buNone/>
        <a:defRPr sz="4000" b="1" kern="1200">
          <a:solidFill>
            <a:schemeClr val="bg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bg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bg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bg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56" y="3537942"/>
            <a:ext cx="9139190" cy="1565848"/>
          </a:xfrm>
          <a:prstGeom prst="rect">
            <a:avLst/>
          </a:prstGeom>
        </p:spPr>
      </p:pic>
      <p:sp>
        <p:nvSpPr>
          <p:cNvPr id="2" name="Title Placeholder 1"/>
          <p:cNvSpPr>
            <a:spLocks noGrp="1"/>
          </p:cNvSpPr>
          <p:nvPr>
            <p:ph type="title"/>
          </p:nvPr>
        </p:nvSpPr>
        <p:spPr>
          <a:xfrm>
            <a:off x="1173600" y="274638"/>
            <a:ext cx="57132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9" name="Date Placeholder 3"/>
          <p:cNvSpPr>
            <a:spLocks noGrp="1"/>
          </p:cNvSpPr>
          <p:nvPr>
            <p:ph type="dt" sz="half" idx="2"/>
          </p:nvPr>
        </p:nvSpPr>
        <p:spPr>
          <a:xfrm>
            <a:off x="1174636" y="6356350"/>
            <a:ext cx="720000" cy="365125"/>
          </a:xfrm>
          <a:prstGeom prst="rect">
            <a:avLst/>
          </a:prstGeom>
        </p:spPr>
        <p:txBody>
          <a:bodyPr vert="horz" lIns="91440" tIns="45720" rIns="91440" bIns="45720" rtlCol="0" anchor="ctr"/>
          <a:lstStyle>
            <a:lvl1pPr algn="l">
              <a:defRPr sz="800">
                <a:solidFill>
                  <a:schemeClr val="bg1">
                    <a:lumMod val="65000"/>
                  </a:schemeClr>
                </a:solidFill>
              </a:defRPr>
            </a:lvl1pPr>
          </a:lstStyle>
          <a:p>
            <a:fld id="{69453BE8-AA26-0540-BE54-DF1ED63F3372}" type="datetime1">
              <a:rPr lang="en-AU" smtClean="0"/>
              <a:pPr/>
              <a:t>22/08/2016</a:t>
            </a:fld>
            <a:endParaRPr lang="en-US" dirty="0"/>
          </a:p>
        </p:txBody>
      </p:sp>
      <p:sp>
        <p:nvSpPr>
          <p:cNvPr id="11" name="Footer Placeholder 4"/>
          <p:cNvSpPr>
            <a:spLocks noGrp="1"/>
          </p:cNvSpPr>
          <p:nvPr>
            <p:ph type="ftr" sz="quarter" idx="3"/>
          </p:nvPr>
        </p:nvSpPr>
        <p:spPr>
          <a:xfrm>
            <a:off x="2115897" y="6356350"/>
            <a:ext cx="2895600" cy="365125"/>
          </a:xfrm>
          <a:prstGeom prst="rect">
            <a:avLst/>
          </a:prstGeom>
        </p:spPr>
        <p:txBody>
          <a:bodyPr vert="horz" lIns="91440" tIns="45720" rIns="91440" bIns="45720" rtlCol="0" anchor="ctr"/>
          <a:lstStyle>
            <a:lvl1pPr algn="ctr">
              <a:defRPr sz="800">
                <a:solidFill>
                  <a:schemeClr val="bg1">
                    <a:lumMod val="65000"/>
                  </a:schemeClr>
                </a:solidFill>
              </a:defRPr>
            </a:lvl1pPr>
          </a:lstStyle>
          <a:p>
            <a:r>
              <a:rPr lang="en-US" smtClean="0"/>
              <a:t>Title of Presentation</a:t>
            </a:r>
            <a:endParaRPr lang="en-US" dirty="0"/>
          </a:p>
        </p:txBody>
      </p:sp>
      <p:sp>
        <p:nvSpPr>
          <p:cNvPr id="12" name="Slide Number Placeholder 5"/>
          <p:cNvSpPr>
            <a:spLocks noGrp="1"/>
          </p:cNvSpPr>
          <p:nvPr>
            <p:ph type="sldNum" sz="quarter" idx="4"/>
          </p:nvPr>
        </p:nvSpPr>
        <p:spPr>
          <a:xfrm>
            <a:off x="6553199" y="6356350"/>
            <a:ext cx="397165" cy="365125"/>
          </a:xfrm>
          <a:prstGeom prst="rect">
            <a:avLst/>
          </a:prstGeom>
        </p:spPr>
        <p:txBody>
          <a:bodyPr vert="horz" lIns="91440" tIns="45720" rIns="91440" bIns="45720" rtlCol="0" anchor="ctr"/>
          <a:lstStyle>
            <a:lvl1pPr algn="r">
              <a:defRPr sz="800">
                <a:solidFill>
                  <a:schemeClr val="bg1">
                    <a:lumMod val="65000"/>
                  </a:schemeClr>
                </a:solidFill>
              </a:defRPr>
            </a:lvl1pPr>
          </a:lstStyle>
          <a:p>
            <a:fld id="{72B1DA50-9CDF-674D-ABF9-B3DB44414AAD}" type="slidenum">
              <a:rPr lang="en-US" smtClean="0"/>
              <a:pPr/>
              <a:t>‹#›</a:t>
            </a:fld>
            <a:endParaRPr lang="en-US" dirty="0"/>
          </a:p>
        </p:txBody>
      </p:sp>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299380" y="6358712"/>
            <a:ext cx="1010264" cy="360399"/>
          </a:xfrm>
          <a:prstGeom prst="rect">
            <a:avLst/>
          </a:prstGeom>
        </p:spPr>
      </p:pic>
      <p:sp>
        <p:nvSpPr>
          <p:cNvPr id="13" name="Rectangle 12"/>
          <p:cNvSpPr/>
          <p:nvPr userDrawn="1"/>
        </p:nvSpPr>
        <p:spPr>
          <a:xfrm rot="16200000">
            <a:off x="8743983" y="6391195"/>
            <a:ext cx="697627" cy="174407"/>
          </a:xfrm>
          <a:prstGeom prst="rect">
            <a:avLst/>
          </a:prstGeom>
        </p:spPr>
        <p:txBody>
          <a:bodyPr wrap="none">
            <a:spAutoFit/>
          </a:bodyPr>
          <a:lstStyle/>
          <a:p>
            <a:r>
              <a:rPr lang="en-GB" sz="800" baseline="30000" dirty="0">
                <a:solidFill>
                  <a:srgbClr val="A6A6A6"/>
                </a:solidFill>
              </a:rPr>
              <a:t>(CRICOS) #00212K</a:t>
            </a:r>
          </a:p>
        </p:txBody>
      </p:sp>
    </p:spTree>
    <p:extLst>
      <p:ext uri="{BB962C8B-B14F-4D97-AF65-F5344CB8AC3E}">
        <p14:creationId xmlns:p14="http://schemas.microsoft.com/office/powerpoint/2010/main" val="1507366898"/>
      </p:ext>
    </p:extLst>
  </p:cSld>
  <p:clrMap bg1="lt1" tx1="dk1" bg2="lt2" tx2="dk2" accent1="accent1" accent2="accent2" accent3="accent3" accent4="accent4" accent5="accent5" accent6="accent6" hlink="hlink" folHlink="folHlink"/>
  <p:sldLayoutIdLst>
    <p:sldLayoutId id="2147483661" r:id="rId1"/>
  </p:sldLayoutIdLst>
  <p:hf hdr="0" dt="0"/>
  <p:txStyles>
    <p:titleStyle>
      <a:lvl1pPr algn="l" defTabSz="457200" rtl="0" eaLnBrk="1" latinLnBrk="0" hangingPunct="1">
        <a:spcBef>
          <a:spcPct val="0"/>
        </a:spcBef>
        <a:buNone/>
        <a:defRPr sz="4400" b="1" kern="1200">
          <a:solidFill>
            <a:srgbClr val="73AFC5"/>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bg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bg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bg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6750000" y="0"/>
            <a:ext cx="2400264" cy="6865200"/>
          </a:xfrm>
          <a:prstGeom prst="rect">
            <a:avLst/>
          </a:prstGeom>
        </p:spPr>
      </p:pic>
      <p:sp>
        <p:nvSpPr>
          <p:cNvPr id="2" name="Title Placeholder 1"/>
          <p:cNvSpPr>
            <a:spLocks noGrp="1"/>
          </p:cNvSpPr>
          <p:nvPr>
            <p:ph type="title"/>
          </p:nvPr>
        </p:nvSpPr>
        <p:spPr>
          <a:xfrm>
            <a:off x="457200" y="274638"/>
            <a:ext cx="6392041"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6392041"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Date Placeholder 3"/>
          <p:cNvSpPr>
            <a:spLocks noGrp="1"/>
          </p:cNvSpPr>
          <p:nvPr>
            <p:ph type="dt" sz="half" idx="2"/>
          </p:nvPr>
        </p:nvSpPr>
        <p:spPr>
          <a:xfrm>
            <a:off x="1174636" y="6356350"/>
            <a:ext cx="720000" cy="365125"/>
          </a:xfrm>
          <a:prstGeom prst="rect">
            <a:avLst/>
          </a:prstGeom>
        </p:spPr>
        <p:txBody>
          <a:bodyPr vert="horz" lIns="91440" tIns="45720" rIns="91440" bIns="45720" rtlCol="0" anchor="ctr"/>
          <a:lstStyle>
            <a:lvl1pPr algn="l">
              <a:defRPr sz="800">
                <a:solidFill>
                  <a:schemeClr val="bg1">
                    <a:lumMod val="65000"/>
                  </a:schemeClr>
                </a:solidFill>
              </a:defRPr>
            </a:lvl1pPr>
          </a:lstStyle>
          <a:p>
            <a:fld id="{69453BE8-AA26-0540-BE54-DF1ED63F3372}" type="datetime1">
              <a:rPr lang="en-AU" smtClean="0"/>
              <a:pPr/>
              <a:t>22/08/2016</a:t>
            </a:fld>
            <a:endParaRPr lang="en-US" dirty="0"/>
          </a:p>
        </p:txBody>
      </p:sp>
      <p:sp>
        <p:nvSpPr>
          <p:cNvPr id="10" name="Footer Placeholder 4"/>
          <p:cNvSpPr>
            <a:spLocks noGrp="1"/>
          </p:cNvSpPr>
          <p:nvPr>
            <p:ph type="ftr" sz="quarter" idx="3"/>
          </p:nvPr>
        </p:nvSpPr>
        <p:spPr>
          <a:xfrm>
            <a:off x="2115897" y="6356350"/>
            <a:ext cx="2895600" cy="365125"/>
          </a:xfrm>
          <a:prstGeom prst="rect">
            <a:avLst/>
          </a:prstGeom>
        </p:spPr>
        <p:txBody>
          <a:bodyPr vert="horz" lIns="91440" tIns="45720" rIns="91440" bIns="45720" rtlCol="0" anchor="ctr"/>
          <a:lstStyle>
            <a:lvl1pPr algn="ctr">
              <a:defRPr sz="800">
                <a:solidFill>
                  <a:schemeClr val="bg1">
                    <a:lumMod val="65000"/>
                  </a:schemeClr>
                </a:solidFill>
              </a:defRPr>
            </a:lvl1pPr>
          </a:lstStyle>
          <a:p>
            <a:r>
              <a:rPr lang="en-US" smtClean="0"/>
              <a:t>Title of Presentation</a:t>
            </a:r>
            <a:endParaRPr lang="en-US" dirty="0"/>
          </a:p>
        </p:txBody>
      </p:sp>
      <p:sp>
        <p:nvSpPr>
          <p:cNvPr id="11" name="Slide Number Placeholder 5"/>
          <p:cNvSpPr>
            <a:spLocks noGrp="1"/>
          </p:cNvSpPr>
          <p:nvPr>
            <p:ph type="sldNum" sz="quarter" idx="4"/>
          </p:nvPr>
        </p:nvSpPr>
        <p:spPr>
          <a:xfrm>
            <a:off x="6553199" y="6356350"/>
            <a:ext cx="397165" cy="365125"/>
          </a:xfrm>
          <a:prstGeom prst="rect">
            <a:avLst/>
          </a:prstGeom>
        </p:spPr>
        <p:txBody>
          <a:bodyPr vert="horz" lIns="91440" tIns="45720" rIns="91440" bIns="45720" rtlCol="0" anchor="ctr"/>
          <a:lstStyle>
            <a:lvl1pPr algn="r">
              <a:defRPr sz="800">
                <a:solidFill>
                  <a:schemeClr val="bg1">
                    <a:lumMod val="65000"/>
                  </a:schemeClr>
                </a:solidFill>
              </a:defRPr>
            </a:lvl1pPr>
          </a:lstStyle>
          <a:p>
            <a:fld id="{72B1DA50-9CDF-674D-ABF9-B3DB44414AAD}" type="slidenum">
              <a:rPr lang="en-US" smtClean="0"/>
              <a:pPr/>
              <a:t>‹#›</a:t>
            </a:fld>
            <a:endParaRPr lang="en-US" dirty="0"/>
          </a:p>
        </p:txBody>
      </p:sp>
      <p:pic>
        <p:nvPicPr>
          <p:cNvPr id="13" name="Picture 12"/>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753512" y="6358714"/>
            <a:ext cx="1010247" cy="360393"/>
          </a:xfrm>
          <a:prstGeom prst="rect">
            <a:avLst/>
          </a:prstGeom>
        </p:spPr>
      </p:pic>
      <p:sp>
        <p:nvSpPr>
          <p:cNvPr id="12" name="Rectangle 11"/>
          <p:cNvSpPr/>
          <p:nvPr userDrawn="1"/>
        </p:nvSpPr>
        <p:spPr>
          <a:xfrm rot="16200000">
            <a:off x="8743983" y="6391195"/>
            <a:ext cx="697627" cy="174407"/>
          </a:xfrm>
          <a:prstGeom prst="rect">
            <a:avLst/>
          </a:prstGeom>
        </p:spPr>
        <p:txBody>
          <a:bodyPr wrap="none">
            <a:spAutoFit/>
          </a:bodyPr>
          <a:lstStyle/>
          <a:p>
            <a:r>
              <a:rPr lang="en-GB" sz="800" baseline="30000" dirty="0">
                <a:solidFill>
                  <a:schemeClr val="bg1"/>
                </a:solidFill>
              </a:rPr>
              <a:t>(CRICOS) #00212K</a:t>
            </a:r>
          </a:p>
        </p:txBody>
      </p:sp>
    </p:spTree>
    <p:extLst>
      <p:ext uri="{BB962C8B-B14F-4D97-AF65-F5344CB8AC3E}">
        <p14:creationId xmlns:p14="http://schemas.microsoft.com/office/powerpoint/2010/main" val="18734727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Lst>
  <p:hf hdr="0" dt="0"/>
  <p:txStyles>
    <p:titleStyle>
      <a:lvl1pPr algn="l" defTabSz="457200" rtl="0" eaLnBrk="1" latinLnBrk="0" hangingPunct="1">
        <a:spcBef>
          <a:spcPct val="0"/>
        </a:spcBef>
        <a:buNone/>
        <a:defRPr sz="3600" b="1" kern="1200">
          <a:solidFill>
            <a:srgbClr val="73AFC5"/>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8031303" y="0"/>
            <a:ext cx="1120394" cy="6876000"/>
          </a:xfrm>
          <a:prstGeom prst="rect">
            <a:avLst/>
          </a:prstGeom>
        </p:spPr>
      </p:pic>
      <p:sp>
        <p:nvSpPr>
          <p:cNvPr id="2" name="Title Placeholder 1"/>
          <p:cNvSpPr>
            <a:spLocks noGrp="1"/>
          </p:cNvSpPr>
          <p:nvPr>
            <p:ph type="title"/>
          </p:nvPr>
        </p:nvSpPr>
        <p:spPr>
          <a:xfrm>
            <a:off x="457200" y="274638"/>
            <a:ext cx="7618248"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7618248"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Date Placeholder 3"/>
          <p:cNvSpPr>
            <a:spLocks noGrp="1"/>
          </p:cNvSpPr>
          <p:nvPr>
            <p:ph type="dt" sz="half" idx="2"/>
          </p:nvPr>
        </p:nvSpPr>
        <p:spPr>
          <a:xfrm>
            <a:off x="1174636" y="6356350"/>
            <a:ext cx="720000" cy="365125"/>
          </a:xfrm>
          <a:prstGeom prst="rect">
            <a:avLst/>
          </a:prstGeom>
        </p:spPr>
        <p:txBody>
          <a:bodyPr vert="horz" lIns="91440" tIns="45720" rIns="91440" bIns="45720" rtlCol="0" anchor="ctr"/>
          <a:lstStyle>
            <a:lvl1pPr algn="l">
              <a:defRPr sz="800">
                <a:solidFill>
                  <a:schemeClr val="bg1">
                    <a:lumMod val="65000"/>
                  </a:schemeClr>
                </a:solidFill>
              </a:defRPr>
            </a:lvl1pPr>
          </a:lstStyle>
          <a:p>
            <a:fld id="{69453BE8-AA26-0540-BE54-DF1ED63F3372}" type="datetime1">
              <a:rPr lang="en-AU" smtClean="0"/>
              <a:pPr/>
              <a:t>22/08/2016</a:t>
            </a:fld>
            <a:endParaRPr lang="en-US" dirty="0"/>
          </a:p>
        </p:txBody>
      </p:sp>
      <p:sp>
        <p:nvSpPr>
          <p:cNvPr id="11" name="Footer Placeholder 4"/>
          <p:cNvSpPr>
            <a:spLocks noGrp="1"/>
          </p:cNvSpPr>
          <p:nvPr>
            <p:ph type="ftr" sz="quarter" idx="3"/>
          </p:nvPr>
        </p:nvSpPr>
        <p:spPr>
          <a:xfrm>
            <a:off x="2115897" y="6356350"/>
            <a:ext cx="2895600" cy="365125"/>
          </a:xfrm>
          <a:prstGeom prst="rect">
            <a:avLst/>
          </a:prstGeom>
        </p:spPr>
        <p:txBody>
          <a:bodyPr vert="horz" lIns="91440" tIns="45720" rIns="91440" bIns="45720" rtlCol="0" anchor="ctr"/>
          <a:lstStyle>
            <a:lvl1pPr algn="ctr">
              <a:defRPr sz="800">
                <a:solidFill>
                  <a:schemeClr val="bg1">
                    <a:lumMod val="65000"/>
                  </a:schemeClr>
                </a:solidFill>
              </a:defRPr>
            </a:lvl1pPr>
          </a:lstStyle>
          <a:p>
            <a:r>
              <a:rPr lang="en-US" smtClean="0"/>
              <a:t>Title of Presentation</a:t>
            </a:r>
            <a:endParaRPr lang="en-US" dirty="0"/>
          </a:p>
        </p:txBody>
      </p:sp>
      <p:sp>
        <p:nvSpPr>
          <p:cNvPr id="12" name="Slide Number Placeholder 5"/>
          <p:cNvSpPr>
            <a:spLocks noGrp="1"/>
          </p:cNvSpPr>
          <p:nvPr>
            <p:ph type="sldNum" sz="quarter" idx="4"/>
          </p:nvPr>
        </p:nvSpPr>
        <p:spPr>
          <a:xfrm>
            <a:off x="6553199" y="6356350"/>
            <a:ext cx="397165" cy="365125"/>
          </a:xfrm>
          <a:prstGeom prst="rect">
            <a:avLst/>
          </a:prstGeom>
        </p:spPr>
        <p:txBody>
          <a:bodyPr vert="horz" lIns="91440" tIns="45720" rIns="91440" bIns="45720" rtlCol="0" anchor="ctr"/>
          <a:lstStyle>
            <a:lvl1pPr algn="r">
              <a:defRPr sz="800">
                <a:solidFill>
                  <a:schemeClr val="bg1">
                    <a:lumMod val="65000"/>
                  </a:schemeClr>
                </a:solidFill>
              </a:defRPr>
            </a:lvl1pPr>
          </a:lstStyle>
          <a:p>
            <a:fld id="{72B1DA50-9CDF-674D-ABF9-B3DB44414AAD}" type="slidenum">
              <a:rPr lang="en-US" smtClean="0"/>
              <a:pPr/>
              <a:t>‹#›</a:t>
            </a:fld>
            <a:endParaRPr lang="en-US" dirty="0"/>
          </a:p>
        </p:txBody>
      </p:sp>
      <p:pic>
        <p:nvPicPr>
          <p:cNvPr id="9" name="Picture 8"/>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299380" y="6358712"/>
            <a:ext cx="1010264" cy="360399"/>
          </a:xfrm>
          <a:prstGeom prst="rect">
            <a:avLst/>
          </a:prstGeom>
        </p:spPr>
      </p:pic>
      <p:sp>
        <p:nvSpPr>
          <p:cNvPr id="13" name="Rectangle 12"/>
          <p:cNvSpPr/>
          <p:nvPr userDrawn="1"/>
        </p:nvSpPr>
        <p:spPr>
          <a:xfrm rot="16200000">
            <a:off x="8743983" y="6391195"/>
            <a:ext cx="697627" cy="174407"/>
          </a:xfrm>
          <a:prstGeom prst="rect">
            <a:avLst/>
          </a:prstGeom>
        </p:spPr>
        <p:txBody>
          <a:bodyPr wrap="none">
            <a:spAutoFit/>
          </a:bodyPr>
          <a:lstStyle/>
          <a:p>
            <a:r>
              <a:rPr lang="en-GB" sz="800" baseline="30000" dirty="0">
                <a:solidFill>
                  <a:schemeClr val="bg1"/>
                </a:solidFill>
              </a:rPr>
              <a:t>(CRICOS) #00212K</a:t>
            </a:r>
          </a:p>
        </p:txBody>
      </p:sp>
    </p:spTree>
    <p:extLst>
      <p:ext uri="{BB962C8B-B14F-4D97-AF65-F5344CB8AC3E}">
        <p14:creationId xmlns:p14="http://schemas.microsoft.com/office/powerpoint/2010/main" val="13327899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Lst>
  <p:hf hdr="0" dt="0"/>
  <p:txStyles>
    <p:titleStyle>
      <a:lvl1pPr algn="l" defTabSz="457200" rtl="0" eaLnBrk="1" latinLnBrk="0" hangingPunct="1">
        <a:spcBef>
          <a:spcPct val="0"/>
        </a:spcBef>
        <a:buNone/>
        <a:defRPr sz="3600" b="1" kern="1200">
          <a:solidFill>
            <a:srgbClr val="73AFC5"/>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000000"/>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000000"/>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000000"/>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00000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jpeg"/><Relationship Id="rId5" Type="http://schemas.openxmlformats.org/officeDocument/2006/relationships/image" Target="../media/image24.png"/><Relationship Id="rId6" Type="http://schemas.openxmlformats.org/officeDocument/2006/relationships/image" Target="../media/image25.jpeg"/><Relationship Id="rId7" Type="http://schemas.openxmlformats.org/officeDocument/2006/relationships/image" Target="../media/image26.png"/><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hyperlink" Target="http://clipartclipart.com/free_clipart_images/black_and_white_cat_outline_0071-1002-1223-4662_SMU.jpg" TargetMode="External"/><Relationship Id="rId4" Type="http://schemas.openxmlformats.org/officeDocument/2006/relationships/image" Target="../media/image27.jpeg"/><Relationship Id="rId5" Type="http://schemas.openxmlformats.org/officeDocument/2006/relationships/image" Target="../media/image28.jpeg"/><Relationship Id="rId6" Type="http://schemas.openxmlformats.org/officeDocument/2006/relationships/image" Target="../media/image29.jpeg"/><Relationship Id="rId7" Type="http://schemas.openxmlformats.org/officeDocument/2006/relationships/image" Target="../media/image23.jpeg"/><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3.jpeg"/><Relationship Id="rId5" Type="http://schemas.openxmlformats.org/officeDocument/2006/relationships/image" Target="../media/image22.jpeg"/><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23.jpeg"/><Relationship Id="rId5" Type="http://schemas.openxmlformats.org/officeDocument/2006/relationships/image" Target="../media/image32.png"/><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23.jpeg"/><Relationship Id="rId5" Type="http://schemas.openxmlformats.org/officeDocument/2006/relationships/hyperlink" Target="http://clipartclipart.com/free_clipart_images/black_and_white_cat_outline_0071-1002-1223-4662_SMU.jpg" TargetMode="External"/><Relationship Id="rId6" Type="http://schemas.openxmlformats.org/officeDocument/2006/relationships/image" Target="../media/image27.jpeg"/><Relationship Id="rId7" Type="http://schemas.openxmlformats.org/officeDocument/2006/relationships/image" Target="../media/image28.jpeg"/><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23.jpeg"/><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microsoft.com/office/2007/relationships/hdphoto" Target="../media/hdphoto1.wdp"/><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4" Type="http://schemas.microsoft.com/office/2007/relationships/hdphoto" Target="../media/hdphoto2.wdp"/><Relationship Id="rId5" Type="http://schemas.openxmlformats.org/officeDocument/2006/relationships/image" Target="../media/image38.png"/><Relationship Id="rId6" Type="http://schemas.microsoft.com/office/2007/relationships/hdphoto" Target="../media/hdphoto3.wdp"/><Relationship Id="rId7" Type="http://schemas.openxmlformats.org/officeDocument/2006/relationships/image" Target="../media/image39.png"/><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40.jpeg"/><Relationship Id="rId5" Type="http://schemas.openxmlformats.org/officeDocument/2006/relationships/image" Target="../media/image41.png"/><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42.png"/><Relationship Id="rId5" Type="http://schemas.openxmlformats.org/officeDocument/2006/relationships/image" Target="../media/image43.png"/><Relationship Id="rId6" Type="http://schemas.microsoft.com/office/2007/relationships/hdphoto" Target="../media/hdphoto4.wdp"/><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1" Type="http://schemas.openxmlformats.org/officeDocument/2006/relationships/image" Target="../media/image49.png"/><Relationship Id="rId12" Type="http://schemas.openxmlformats.org/officeDocument/2006/relationships/image" Target="../media/image26.png"/><Relationship Id="rId13" Type="http://schemas.openxmlformats.org/officeDocument/2006/relationships/image" Target="../media/image50.png"/><Relationship Id="rId14" Type="http://schemas.openxmlformats.org/officeDocument/2006/relationships/image" Target="../media/image51.png"/><Relationship Id="rId15" Type="http://schemas.openxmlformats.org/officeDocument/2006/relationships/image" Target="../media/image52.png"/><Relationship Id="rId1" Type="http://schemas.openxmlformats.org/officeDocument/2006/relationships/vmlDrawing" Target="../drawings/vmlDrawing2.vml"/><Relationship Id="rId2" Type="http://schemas.openxmlformats.org/officeDocument/2006/relationships/slideLayout" Target="../slideLayouts/slideLayout14.xml"/><Relationship Id="rId3" Type="http://schemas.openxmlformats.org/officeDocument/2006/relationships/notesSlide" Target="../notesSlides/notesSlide23.xml"/><Relationship Id="rId4" Type="http://schemas.openxmlformats.org/officeDocument/2006/relationships/oleObject" Target="../embeddings/Microsoft_PowerPoint_97_-_2003_Presentation1.ppt"/><Relationship Id="rId5" Type="http://schemas.openxmlformats.org/officeDocument/2006/relationships/image" Target="../media/image44.emf"/><Relationship Id="rId6" Type="http://schemas.openxmlformats.org/officeDocument/2006/relationships/image" Target="../media/image25.jpeg"/><Relationship Id="rId7" Type="http://schemas.openxmlformats.org/officeDocument/2006/relationships/image" Target="../media/image45.jpeg"/><Relationship Id="rId8" Type="http://schemas.openxmlformats.org/officeDocument/2006/relationships/image" Target="../media/image46.jpeg"/><Relationship Id="rId9" Type="http://schemas.openxmlformats.org/officeDocument/2006/relationships/image" Target="../media/image47.png"/><Relationship Id="rId10" Type="http://schemas.openxmlformats.org/officeDocument/2006/relationships/image" Target="../media/image4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5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5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5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5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jpeg"/><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9" Type="http://schemas.openxmlformats.org/officeDocument/2006/relationships/image" Target="../media/image61.emf"/><Relationship Id="rId20" Type="http://schemas.openxmlformats.org/officeDocument/2006/relationships/oleObject" Target="../embeddings/oleObject9.bin"/><Relationship Id="rId21" Type="http://schemas.openxmlformats.org/officeDocument/2006/relationships/image" Target="../media/image67.emf"/><Relationship Id="rId10" Type="http://schemas.openxmlformats.org/officeDocument/2006/relationships/oleObject" Target="../embeddings/oleObject4.bin"/><Relationship Id="rId11" Type="http://schemas.openxmlformats.org/officeDocument/2006/relationships/image" Target="../media/image62.emf"/><Relationship Id="rId12" Type="http://schemas.openxmlformats.org/officeDocument/2006/relationships/oleObject" Target="../embeddings/oleObject5.bin"/><Relationship Id="rId13" Type="http://schemas.openxmlformats.org/officeDocument/2006/relationships/image" Target="../media/image63.emf"/><Relationship Id="rId14" Type="http://schemas.openxmlformats.org/officeDocument/2006/relationships/oleObject" Target="../embeddings/oleObject6.bin"/><Relationship Id="rId15" Type="http://schemas.openxmlformats.org/officeDocument/2006/relationships/image" Target="../media/image64.emf"/><Relationship Id="rId16" Type="http://schemas.openxmlformats.org/officeDocument/2006/relationships/oleObject" Target="../embeddings/oleObject7.bin"/><Relationship Id="rId17" Type="http://schemas.openxmlformats.org/officeDocument/2006/relationships/image" Target="../media/image65.emf"/><Relationship Id="rId18" Type="http://schemas.openxmlformats.org/officeDocument/2006/relationships/oleObject" Target="../embeddings/oleObject8.bin"/><Relationship Id="rId19" Type="http://schemas.openxmlformats.org/officeDocument/2006/relationships/image" Target="../media/image66.emf"/><Relationship Id="rId1" Type="http://schemas.openxmlformats.org/officeDocument/2006/relationships/vmlDrawing" Target="../drawings/vmlDrawing3.vml"/><Relationship Id="rId2" Type="http://schemas.openxmlformats.org/officeDocument/2006/relationships/slideLayout" Target="../slideLayouts/slideLayout14.xml"/><Relationship Id="rId3" Type="http://schemas.openxmlformats.org/officeDocument/2006/relationships/notesSlide" Target="../notesSlides/notesSlide35.xml"/><Relationship Id="rId4" Type="http://schemas.openxmlformats.org/officeDocument/2006/relationships/oleObject" Target="../embeddings/oleObject1.bin"/><Relationship Id="rId5" Type="http://schemas.openxmlformats.org/officeDocument/2006/relationships/image" Target="../media/image59.emf"/><Relationship Id="rId6" Type="http://schemas.openxmlformats.org/officeDocument/2006/relationships/oleObject" Target="../embeddings/oleObject2.bin"/><Relationship Id="rId7" Type="http://schemas.openxmlformats.org/officeDocument/2006/relationships/image" Target="../media/image60.emf"/><Relationship Id="rId8" Type="http://schemas.openxmlformats.org/officeDocument/2006/relationships/oleObject" Target="../embeddings/oleObject3.bin"/></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6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6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70.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jpe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15.png"/><Relationship Id="rId5" Type="http://schemas.openxmlformats.org/officeDocument/2006/relationships/package" Target="../embeddings/Microsoft_Word_Document1.docx"/><Relationship Id="rId6" Type="http://schemas.openxmlformats.org/officeDocument/2006/relationships/image" Target="../media/image14.emf"/><Relationship Id="rId7" Type="http://schemas.openxmlformats.org/officeDocument/2006/relationships/image" Target="../media/image16.png"/><Relationship Id="rId1" Type="http://schemas.openxmlformats.org/officeDocument/2006/relationships/vmlDrawing" Target="../drawings/vmlDrawing1.vml"/><Relationship Id="rId2"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1975" y="466725"/>
            <a:ext cx="4662825" cy="1470025"/>
          </a:xfrm>
        </p:spPr>
        <p:txBody>
          <a:bodyPr/>
          <a:lstStyle/>
          <a:p>
            <a:r>
              <a:rPr lang="en-AU" dirty="0" smtClean="0"/>
              <a:t>From whales to mice </a:t>
            </a:r>
            <a:endParaRPr lang="en-AU"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50395"/>
            <a:ext cx="6591300" cy="438504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6280" y="2628900"/>
            <a:ext cx="4146880" cy="2828036"/>
          </a:xfrm>
          <a:prstGeom prst="rect">
            <a:avLst/>
          </a:prstGeom>
        </p:spPr>
      </p:pic>
    </p:spTree>
    <p:extLst>
      <p:ext uri="{BB962C8B-B14F-4D97-AF65-F5344CB8AC3E}">
        <p14:creationId xmlns:p14="http://schemas.microsoft.com/office/powerpoint/2010/main" val="19540032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With all good research should come more </a:t>
            </a:r>
            <a:r>
              <a:rPr lang="en-US" dirty="0" smtClean="0"/>
              <a:t>questions?</a:t>
            </a:r>
            <a:r>
              <a:rPr lang="en-US" dirty="0"/>
              <a:t/>
            </a:r>
            <a:br>
              <a:rPr lang="en-US" dirty="0"/>
            </a:br>
            <a:endParaRPr lang="en-US" dirty="0"/>
          </a:p>
        </p:txBody>
      </p:sp>
      <p:sp>
        <p:nvSpPr>
          <p:cNvPr id="3" name="Content Placeholder 2"/>
          <p:cNvSpPr>
            <a:spLocks noGrp="1"/>
          </p:cNvSpPr>
          <p:nvPr>
            <p:ph idx="1"/>
          </p:nvPr>
        </p:nvSpPr>
        <p:spPr/>
        <p:txBody>
          <a:bodyPr/>
          <a:lstStyle/>
          <a:p>
            <a:r>
              <a:rPr lang="en-US" dirty="0" smtClean="0"/>
              <a:t>We had an issue separating process and observation error</a:t>
            </a:r>
          </a:p>
          <a:p>
            <a:r>
              <a:rPr lang="en-US" dirty="0" smtClean="0"/>
              <a:t>This is the error associated with </a:t>
            </a:r>
            <a:endParaRPr lang="en-US" dirty="0"/>
          </a:p>
        </p:txBody>
      </p:sp>
      <p:sp>
        <p:nvSpPr>
          <p:cNvPr id="4" name="Footer Placeholder 3"/>
          <p:cNvSpPr>
            <a:spLocks noGrp="1"/>
          </p:cNvSpPr>
          <p:nvPr>
            <p:ph type="ftr" sz="quarter" idx="11"/>
          </p:nvPr>
        </p:nvSpPr>
        <p:spPr/>
        <p:txBody>
          <a:bodyPr/>
          <a:lstStyle/>
          <a:p>
            <a:r>
              <a:rPr lang="en-US" smtClean="0"/>
              <a:t>Title of Presentation</a:t>
            </a:r>
            <a:endParaRPr lang="en-US" dirty="0"/>
          </a:p>
        </p:txBody>
      </p:sp>
      <p:sp>
        <p:nvSpPr>
          <p:cNvPr id="5" name="Slide Number Placeholder 4"/>
          <p:cNvSpPr>
            <a:spLocks noGrp="1"/>
          </p:cNvSpPr>
          <p:nvPr>
            <p:ph type="sldNum" sz="quarter" idx="12"/>
          </p:nvPr>
        </p:nvSpPr>
        <p:spPr/>
        <p:txBody>
          <a:bodyPr/>
          <a:lstStyle/>
          <a:p>
            <a:fld id="{72B1DA50-9CDF-674D-ABF9-B3DB44414AAD}" type="slidenum">
              <a:rPr lang="en-US" smtClean="0"/>
              <a:pPr/>
              <a:t>10</a:t>
            </a:fld>
            <a:endParaRPr lang="en-US" dirty="0"/>
          </a:p>
        </p:txBody>
      </p:sp>
    </p:spTree>
    <p:extLst>
      <p:ext uri="{BB962C8B-B14F-4D97-AF65-F5344CB8AC3E}">
        <p14:creationId xmlns:p14="http://schemas.microsoft.com/office/powerpoint/2010/main" val="1320674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Dave </a:t>
            </a:r>
            <a:r>
              <a:rPr lang="en-US" dirty="0" err="1"/>
              <a:t>Choqouet</a:t>
            </a:r>
            <a:r>
              <a:rPr lang="en-US" dirty="0"/>
              <a:t> </a:t>
            </a:r>
            <a:r>
              <a:rPr lang="en-US" dirty="0" smtClean="0"/>
              <a:t>scholarship</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Title of Presentation</a:t>
            </a:r>
            <a:endParaRPr lang="en-US" dirty="0"/>
          </a:p>
        </p:txBody>
      </p:sp>
      <p:sp>
        <p:nvSpPr>
          <p:cNvPr id="5" name="Slide Number Placeholder 4"/>
          <p:cNvSpPr>
            <a:spLocks noGrp="1"/>
          </p:cNvSpPr>
          <p:nvPr>
            <p:ph type="sldNum" sz="quarter" idx="12"/>
          </p:nvPr>
        </p:nvSpPr>
        <p:spPr/>
        <p:txBody>
          <a:bodyPr/>
          <a:lstStyle/>
          <a:p>
            <a:fld id="{72B1DA50-9CDF-674D-ABF9-B3DB44414AAD}" type="slidenum">
              <a:rPr lang="en-US" smtClean="0"/>
              <a:pPr/>
              <a:t>11</a:t>
            </a:fld>
            <a:endParaRPr lang="en-US" dirty="0"/>
          </a:p>
        </p:txBody>
      </p:sp>
    </p:spTree>
    <p:extLst>
      <p:ext uri="{BB962C8B-B14F-4D97-AF65-F5344CB8AC3E}">
        <p14:creationId xmlns:p14="http://schemas.microsoft.com/office/powerpoint/2010/main" val="1674237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University of Canberra</a:t>
            </a:r>
            <a:endParaRPr lang="en-US" dirty="0"/>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smtClean="0"/>
              <a:t>Title of Presentation</a:t>
            </a:r>
            <a:endParaRPr lang="en-US" dirty="0"/>
          </a:p>
        </p:txBody>
      </p:sp>
      <p:sp>
        <p:nvSpPr>
          <p:cNvPr id="5" name="Slide Number Placeholder 4"/>
          <p:cNvSpPr>
            <a:spLocks noGrp="1"/>
          </p:cNvSpPr>
          <p:nvPr>
            <p:ph type="sldNum" sz="quarter" idx="12"/>
          </p:nvPr>
        </p:nvSpPr>
        <p:spPr/>
        <p:txBody>
          <a:bodyPr/>
          <a:lstStyle/>
          <a:p>
            <a:fld id="{72B1DA50-9CDF-674D-ABF9-B3DB44414AAD}" type="slidenum">
              <a:rPr lang="en-US" smtClean="0"/>
              <a:pPr/>
              <a:t>12</a:t>
            </a:fld>
            <a:endParaRPr lang="en-US" dirty="0"/>
          </a:p>
        </p:txBody>
      </p:sp>
    </p:spTree>
    <p:extLst>
      <p:ext uri="{BB962C8B-B14F-4D97-AF65-F5344CB8AC3E}">
        <p14:creationId xmlns:p14="http://schemas.microsoft.com/office/powerpoint/2010/main" val="53089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78975" y="4380492"/>
            <a:ext cx="2304618" cy="411304"/>
          </a:xfrm>
        </p:spPr>
        <p:txBody>
          <a:bodyPr>
            <a:normAutofit/>
          </a:bodyPr>
          <a:lstStyle/>
          <a:p>
            <a:pPr algn="ctr"/>
            <a:r>
              <a:rPr lang="en-US" sz="2000" dirty="0" smtClean="0"/>
              <a:t>Anthony Davidson</a:t>
            </a:r>
            <a:endParaRPr lang="en-US" sz="2000" dirty="0"/>
          </a:p>
        </p:txBody>
      </p:sp>
      <p:sp>
        <p:nvSpPr>
          <p:cNvPr id="10" name="Title 1"/>
          <p:cNvSpPr txBox="1">
            <a:spLocks/>
          </p:cNvSpPr>
          <p:nvPr/>
        </p:nvSpPr>
        <p:spPr>
          <a:xfrm>
            <a:off x="343440" y="478052"/>
            <a:ext cx="4775688" cy="3420557"/>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b="1" kern="1200">
                <a:solidFill>
                  <a:schemeClr val="bg1"/>
                </a:solidFill>
                <a:latin typeface="+mj-lt"/>
                <a:ea typeface="+mj-ea"/>
                <a:cs typeface="+mj-cs"/>
              </a:defRPr>
            </a:lvl1pPr>
          </a:lstStyle>
          <a:p>
            <a:pPr algn="ctr"/>
            <a:r>
              <a:rPr lang="en-NZ" dirty="0" smtClean="0">
                <a:solidFill>
                  <a:srgbClr val="73AFC5"/>
                </a:solidFill>
              </a:rPr>
              <a:t>Bayesian </a:t>
            </a:r>
          </a:p>
          <a:p>
            <a:pPr algn="ctr"/>
            <a:r>
              <a:rPr lang="en-NZ" dirty="0" smtClean="0">
                <a:solidFill>
                  <a:srgbClr val="73AFC5"/>
                </a:solidFill>
              </a:rPr>
              <a:t>hierarchical models to evaluate species interactions – New Zealand forest systems</a:t>
            </a:r>
            <a:endParaRPr lang="en-NZ" dirty="0">
              <a:solidFill>
                <a:srgbClr val="73AFC5"/>
              </a:solidFill>
            </a:endParaRPr>
          </a:p>
        </p:txBody>
      </p:sp>
      <p:grpSp>
        <p:nvGrpSpPr>
          <p:cNvPr id="2" name="Group 1"/>
          <p:cNvGrpSpPr/>
          <p:nvPr/>
        </p:nvGrpSpPr>
        <p:grpSpPr>
          <a:xfrm>
            <a:off x="5270502" y="2501898"/>
            <a:ext cx="3530600" cy="4240577"/>
            <a:chOff x="350520" y="621475"/>
            <a:chExt cx="3794950" cy="4535814"/>
          </a:xfrm>
        </p:grpSpPr>
        <p:pic>
          <p:nvPicPr>
            <p:cNvPr id="7" name="Picture 3" descr="D:\01 Work\02 Publications\Books\NHWS2\NHWS illustrations\figure 14.2.jpg"/>
            <p:cNvPicPr>
              <a:picLocks noChangeAspect="1" noChangeArrowheads="1"/>
            </p:cNvPicPr>
            <p:nvPr/>
          </p:nvPicPr>
          <p:blipFill>
            <a:blip r:embed="rId3" cstate="print"/>
            <a:srcRect/>
            <a:stretch>
              <a:fillRect/>
            </a:stretch>
          </p:blipFill>
          <p:spPr bwMode="auto">
            <a:xfrm>
              <a:off x="350520" y="621475"/>
              <a:ext cx="3794950" cy="4515169"/>
            </a:xfrm>
            <a:prstGeom prst="rect">
              <a:avLst/>
            </a:prstGeom>
            <a:noFill/>
          </p:spPr>
        </p:pic>
        <p:sp>
          <p:nvSpPr>
            <p:cNvPr id="8" name="TextBox 7"/>
            <p:cNvSpPr txBox="1"/>
            <p:nvPr/>
          </p:nvSpPr>
          <p:spPr>
            <a:xfrm rot="16200000">
              <a:off x="3399692" y="4411510"/>
              <a:ext cx="1214558" cy="276999"/>
            </a:xfrm>
            <a:prstGeom prst="rect">
              <a:avLst/>
            </a:prstGeom>
            <a:noFill/>
          </p:spPr>
          <p:txBody>
            <a:bodyPr wrap="square" rtlCol="0">
              <a:spAutoFit/>
            </a:bodyPr>
            <a:lstStyle/>
            <a:p>
              <a:r>
                <a:rPr lang="en-NZ" sz="1200" dirty="0" err="1" smtClean="0"/>
                <a:t>Consie</a:t>
              </a:r>
              <a:r>
                <a:rPr lang="en-NZ" sz="1200" dirty="0" smtClean="0"/>
                <a:t> Powell</a:t>
              </a:r>
              <a:endParaRPr lang="en-NZ" sz="1200" dirty="0"/>
            </a:p>
          </p:txBody>
        </p:sp>
      </p:grpSp>
      <p:sp>
        <p:nvSpPr>
          <p:cNvPr id="9" name="Subtitle 2"/>
          <p:cNvSpPr txBox="1">
            <a:spLocks/>
          </p:cNvSpPr>
          <p:nvPr/>
        </p:nvSpPr>
        <p:spPr>
          <a:xfrm>
            <a:off x="1578975" y="5186297"/>
            <a:ext cx="2304618" cy="1536877"/>
          </a:xfrm>
          <a:prstGeom prst="rect">
            <a:avLst/>
          </a:prstGeom>
        </p:spPr>
        <p:txBody>
          <a:bodyPr vert="horz" lIns="91440" tIns="45720" rIns="91440" bIns="45720" rtlCol="0">
            <a:normAutofit fontScale="92500" lnSpcReduction="20000"/>
          </a:bodyPr>
          <a:lstStyle>
            <a:lvl1pPr marL="0" indent="0" algn="l" defTabSz="457200" rtl="0" eaLnBrk="1" latinLnBrk="0" hangingPunct="1">
              <a:spcBef>
                <a:spcPct val="20000"/>
              </a:spcBef>
              <a:buFont typeface="Arial"/>
              <a:buNone/>
              <a:defRPr sz="3200" kern="1200">
                <a:solidFill>
                  <a:srgbClr val="FFFFFF"/>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r>
              <a:rPr lang="en-US" sz="2000" b="1" dirty="0" smtClean="0"/>
              <a:t>Supervisors:</a:t>
            </a:r>
          </a:p>
          <a:p>
            <a:pPr algn="ctr"/>
            <a:r>
              <a:rPr lang="en-US" sz="2000" dirty="0" smtClean="0"/>
              <a:t>Richard Duncan</a:t>
            </a:r>
          </a:p>
          <a:p>
            <a:pPr algn="ctr"/>
            <a:r>
              <a:rPr lang="en-US" sz="2000" dirty="0" smtClean="0"/>
              <a:t>Bernd  Gruber</a:t>
            </a:r>
          </a:p>
          <a:p>
            <a:pPr algn="ctr"/>
            <a:r>
              <a:rPr lang="en-US" sz="2000" dirty="0" smtClean="0"/>
              <a:t>Wendy Ruscoe</a:t>
            </a:r>
          </a:p>
          <a:p>
            <a:pPr algn="ctr"/>
            <a:r>
              <a:rPr lang="en-US" sz="2000" dirty="0" smtClean="0"/>
              <a:t>Roger </a:t>
            </a:r>
            <a:r>
              <a:rPr lang="en-US" sz="2000" dirty="0" err="1" smtClean="0"/>
              <a:t>Pech</a:t>
            </a:r>
            <a:endParaRPr lang="en-US" sz="2000" dirty="0"/>
          </a:p>
        </p:txBody>
      </p:sp>
      <p:pic>
        <p:nvPicPr>
          <p:cNvPr id="6" name="Picture 5"/>
          <p:cNvPicPr>
            <a:picLocks noChangeAspect="1"/>
          </p:cNvPicPr>
          <p:nvPr/>
        </p:nvPicPr>
        <p:blipFill>
          <a:blip r:embed="rId4"/>
          <a:stretch>
            <a:fillRect/>
          </a:stretch>
        </p:blipFill>
        <p:spPr>
          <a:xfrm>
            <a:off x="6353656" y="1676736"/>
            <a:ext cx="2088143" cy="511595"/>
          </a:xfrm>
          <a:prstGeom prst="rect">
            <a:avLst/>
          </a:prstGeom>
        </p:spPr>
      </p:pic>
      <p:sp>
        <p:nvSpPr>
          <p:cNvPr id="4" name="Rectangle 3"/>
          <p:cNvSpPr/>
          <p:nvPr/>
        </p:nvSpPr>
        <p:spPr>
          <a:xfrm>
            <a:off x="5543550" y="2724150"/>
            <a:ext cx="1028700" cy="59055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2579936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p:cNvSpPr>
            <a:spLocks noGrp="1"/>
          </p:cNvSpPr>
          <p:nvPr/>
        </p:nvSpPr>
        <p:spPr>
          <a:xfrm>
            <a:off x="202369" y="1796205"/>
            <a:ext cx="6646872" cy="457452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514350" indent="-514350" algn="just">
              <a:spcAft>
                <a:spcPts val="3000"/>
              </a:spcAft>
              <a:buFont typeface="+mj-lt"/>
              <a:buAutoNum type="arabicPeriod"/>
            </a:pPr>
            <a:endParaRPr lang="en-NZ" sz="2800" kern="1200" dirty="0" smtClean="0"/>
          </a:p>
        </p:txBody>
      </p:sp>
      <p:sp>
        <p:nvSpPr>
          <p:cNvPr id="5" name="Content Placeholder 6"/>
          <p:cNvSpPr>
            <a:spLocks noGrp="1"/>
          </p:cNvSpPr>
          <p:nvPr>
            <p:ph idx="1"/>
          </p:nvPr>
        </p:nvSpPr>
        <p:spPr>
          <a:xfrm>
            <a:off x="457199" y="1342989"/>
            <a:ext cx="6392041" cy="5337792"/>
          </a:xfrm>
        </p:spPr>
        <p:txBody>
          <a:bodyPr>
            <a:normAutofit/>
          </a:bodyPr>
          <a:lstStyle/>
          <a:p>
            <a:pPr marL="457200" indent="-457200">
              <a:spcBef>
                <a:spcPts val="1200"/>
              </a:spcBef>
              <a:spcAft>
                <a:spcPts val="1200"/>
              </a:spcAft>
              <a:buFont typeface="+mj-lt"/>
              <a:buAutoNum type="arabicPeriod"/>
            </a:pPr>
            <a:r>
              <a:rPr lang="en-US" sz="2400" dirty="0" smtClean="0"/>
              <a:t>Simple species interactions</a:t>
            </a:r>
          </a:p>
          <a:p>
            <a:pPr marL="457200" indent="-457200">
              <a:spcBef>
                <a:spcPts val="1200"/>
              </a:spcBef>
              <a:spcAft>
                <a:spcPts val="1200"/>
              </a:spcAft>
              <a:buFont typeface="+mj-lt"/>
              <a:buAutoNum type="arabicPeriod"/>
            </a:pPr>
            <a:r>
              <a:rPr lang="en-US" sz="2400" dirty="0" smtClean="0"/>
              <a:t>New Zealand species</a:t>
            </a:r>
          </a:p>
          <a:p>
            <a:pPr marL="457200" indent="-457200">
              <a:spcBef>
                <a:spcPts val="1200"/>
              </a:spcBef>
              <a:spcAft>
                <a:spcPts val="1200"/>
              </a:spcAft>
              <a:buFont typeface="+mj-lt"/>
              <a:buAutoNum type="arabicPeriod"/>
            </a:pPr>
            <a:r>
              <a:rPr lang="en-US" sz="2400" dirty="0" smtClean="0"/>
              <a:t>Complex species interaction</a:t>
            </a:r>
          </a:p>
          <a:p>
            <a:pPr marL="457200" indent="-457200">
              <a:spcBef>
                <a:spcPts val="1200"/>
              </a:spcBef>
              <a:spcAft>
                <a:spcPts val="1200"/>
              </a:spcAft>
              <a:buFont typeface="+mj-lt"/>
              <a:buAutoNum type="arabicPeriod"/>
            </a:pPr>
            <a:r>
              <a:rPr lang="en-US" sz="2400" dirty="0" smtClean="0"/>
              <a:t>PhD Aims</a:t>
            </a:r>
          </a:p>
          <a:p>
            <a:pPr marL="457200" indent="-457200">
              <a:spcBef>
                <a:spcPts val="1200"/>
              </a:spcBef>
              <a:spcAft>
                <a:spcPts val="1200"/>
              </a:spcAft>
              <a:buFont typeface="+mj-lt"/>
              <a:buAutoNum type="arabicPeriod"/>
            </a:pPr>
            <a:r>
              <a:rPr lang="en-US" sz="2400" dirty="0" smtClean="0"/>
              <a:t>Case Study One: </a:t>
            </a:r>
            <a:r>
              <a:rPr lang="en-US" sz="2400" i="1" dirty="0" smtClean="0"/>
              <a:t>Beech forest dynamics</a:t>
            </a:r>
          </a:p>
          <a:p>
            <a:pPr marL="457200" indent="-457200">
              <a:spcBef>
                <a:spcPts val="1200"/>
              </a:spcBef>
              <a:spcAft>
                <a:spcPts val="1200"/>
              </a:spcAft>
              <a:buFont typeface="+mj-lt"/>
              <a:buAutoNum type="arabicPeriod"/>
            </a:pPr>
            <a:r>
              <a:rPr lang="en-US" sz="2400" dirty="0" smtClean="0"/>
              <a:t>PhD timeline</a:t>
            </a:r>
          </a:p>
          <a:p>
            <a:pPr marL="457200" indent="-457200">
              <a:spcBef>
                <a:spcPts val="1200"/>
              </a:spcBef>
              <a:spcAft>
                <a:spcPts val="1200"/>
              </a:spcAft>
              <a:buFont typeface="+mj-lt"/>
              <a:buAutoNum type="arabicPeriod"/>
            </a:pPr>
            <a:r>
              <a:rPr lang="en-US" sz="2400" dirty="0" smtClean="0"/>
              <a:t>Budget</a:t>
            </a:r>
          </a:p>
          <a:p>
            <a:pPr marL="457200" indent="-457200">
              <a:spcBef>
                <a:spcPts val="1200"/>
              </a:spcBef>
              <a:spcAft>
                <a:spcPts val="1200"/>
              </a:spcAft>
              <a:buFont typeface="+mj-lt"/>
              <a:buAutoNum type="arabicPeriod"/>
            </a:pPr>
            <a:endParaRPr lang="en-US" sz="2400" dirty="0" smtClean="0"/>
          </a:p>
        </p:txBody>
      </p:sp>
      <p:sp>
        <p:nvSpPr>
          <p:cNvPr id="2" name="Title 1"/>
          <p:cNvSpPr>
            <a:spLocks noGrp="1"/>
          </p:cNvSpPr>
          <p:nvPr>
            <p:ph type="title"/>
          </p:nvPr>
        </p:nvSpPr>
        <p:spPr/>
        <p:txBody>
          <a:bodyPr/>
          <a:lstStyle/>
          <a:p>
            <a:r>
              <a:rPr lang="en-US" dirty="0" smtClean="0"/>
              <a:t>The rest of the talk</a:t>
            </a:r>
            <a:endParaRPr lang="en-US" dirty="0"/>
          </a:p>
        </p:txBody>
      </p:sp>
    </p:spTree>
    <p:extLst>
      <p:ext uri="{BB962C8B-B14F-4D97-AF65-F5344CB8AC3E}">
        <p14:creationId xmlns:p14="http://schemas.microsoft.com/office/powerpoint/2010/main" val="42533506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4114" y="1371600"/>
            <a:ext cx="4221422" cy="3162237"/>
            <a:chOff x="350578" y="1218777"/>
            <a:chExt cx="4221422" cy="3162237"/>
          </a:xfrm>
        </p:grpSpPr>
        <p:pic>
          <p:nvPicPr>
            <p:cNvPr id="2050" name="Picture 2" descr="Cook's petrel in fligh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78" y="1568897"/>
              <a:ext cx="4221422" cy="281211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96118" y="1218777"/>
              <a:ext cx="3308470" cy="369332"/>
            </a:xfrm>
            <a:prstGeom prst="rect">
              <a:avLst/>
            </a:prstGeom>
            <a:noFill/>
          </p:spPr>
          <p:txBody>
            <a:bodyPr wrap="none" rtlCol="0">
              <a:spAutoFit/>
            </a:bodyPr>
            <a:lstStyle/>
            <a:p>
              <a:r>
                <a:rPr lang="en-NZ" dirty="0" smtClean="0"/>
                <a:t>Cook’s petrel (</a:t>
              </a:r>
              <a:r>
                <a:rPr lang="en-NZ" i="1" dirty="0" err="1" smtClean="0"/>
                <a:t>Pterodroma</a:t>
              </a:r>
              <a:r>
                <a:rPr lang="en-NZ" i="1" dirty="0" smtClean="0"/>
                <a:t> </a:t>
              </a:r>
              <a:r>
                <a:rPr lang="en-NZ" i="1" dirty="0" err="1" smtClean="0"/>
                <a:t>cookii</a:t>
              </a:r>
              <a:r>
                <a:rPr lang="en-NZ" dirty="0" smtClean="0"/>
                <a:t>)</a:t>
              </a:r>
              <a:endParaRPr lang="en-NZ" dirty="0"/>
            </a:p>
          </p:txBody>
        </p:sp>
      </p:grpSp>
      <p:grpSp>
        <p:nvGrpSpPr>
          <p:cNvPr id="3" name="Group 2"/>
          <p:cNvGrpSpPr/>
          <p:nvPr/>
        </p:nvGrpSpPr>
        <p:grpSpPr>
          <a:xfrm>
            <a:off x="284114" y="4533837"/>
            <a:ext cx="6086475" cy="2106562"/>
            <a:chOff x="596236" y="4553809"/>
            <a:chExt cx="6086475" cy="2106562"/>
          </a:xfrm>
        </p:grpSpPr>
        <p:pic>
          <p:nvPicPr>
            <p:cNvPr id="2052" name="Picture 4" descr="Hauturu aerial image courtesy Dick Veitch, DO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236" y="4917295"/>
              <a:ext cx="6086475" cy="17430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989539" y="4553809"/>
              <a:ext cx="3288208" cy="369332"/>
            </a:xfrm>
            <a:prstGeom prst="rect">
              <a:avLst/>
            </a:prstGeom>
            <a:noFill/>
          </p:spPr>
          <p:txBody>
            <a:bodyPr wrap="none" rtlCol="0">
              <a:spAutoFit/>
            </a:bodyPr>
            <a:lstStyle/>
            <a:p>
              <a:r>
                <a:rPr lang="en-NZ" dirty="0" smtClean="0"/>
                <a:t>Little Barrier Island, New Zealand</a:t>
              </a:r>
              <a:endParaRPr lang="en-NZ" dirty="0"/>
            </a:p>
          </p:txBody>
        </p:sp>
      </p:grpSp>
      <p:sp>
        <p:nvSpPr>
          <p:cNvPr id="8" name="Title 5"/>
          <p:cNvSpPr txBox="1">
            <a:spLocks/>
          </p:cNvSpPr>
          <p:nvPr/>
        </p:nvSpPr>
        <p:spPr>
          <a:xfrm>
            <a:off x="202369" y="169333"/>
            <a:ext cx="6392041" cy="863600"/>
          </a:xfrm>
          <a:prstGeom prst="rect">
            <a:avLst/>
          </a:prstGeom>
        </p:spPr>
        <p:txBody>
          <a:bodyPr>
            <a:normAutofit/>
          </a:bodyPr>
          <a:lstStyle>
            <a:lvl1pPr algn="l" defTabSz="457200" rtl="0" eaLnBrk="1" latinLnBrk="0" hangingPunct="1">
              <a:spcBef>
                <a:spcPct val="0"/>
              </a:spcBef>
              <a:buNone/>
              <a:defRPr sz="3600" b="1" kern="1200">
                <a:solidFill>
                  <a:srgbClr val="73AFC5"/>
                </a:solidFill>
                <a:latin typeface="+mj-lt"/>
                <a:ea typeface="+mj-ea"/>
                <a:cs typeface="+mj-cs"/>
              </a:defRPr>
            </a:lvl1pPr>
          </a:lstStyle>
          <a:p>
            <a:r>
              <a:rPr lang="en-US" dirty="0" smtClean="0"/>
              <a:t>A conservation </a:t>
            </a:r>
            <a:endParaRPr lang="en-US" dirty="0"/>
          </a:p>
        </p:txBody>
      </p:sp>
      <p:pic>
        <p:nvPicPr>
          <p:cNvPr id="10" name="Picture 9" descr="Screen Shot 2016-06-29 at 6.02.3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8991600" cy="1371600"/>
          </a:xfrm>
          <a:prstGeom prst="rect">
            <a:avLst/>
          </a:prstGeom>
        </p:spPr>
      </p:pic>
      <p:grpSp>
        <p:nvGrpSpPr>
          <p:cNvPr id="5" name="Group 4"/>
          <p:cNvGrpSpPr/>
          <p:nvPr/>
        </p:nvGrpSpPr>
        <p:grpSpPr>
          <a:xfrm>
            <a:off x="6006622" y="4876704"/>
            <a:ext cx="2341033" cy="1397345"/>
            <a:chOff x="5656684" y="2020659"/>
            <a:chExt cx="3278759" cy="2140803"/>
          </a:xfrm>
        </p:grpSpPr>
        <p:pic>
          <p:nvPicPr>
            <p:cNvPr id="11" name="Picture 10" descr="F:\two\IMG43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6684" y="2020659"/>
              <a:ext cx="3278759" cy="2140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rot="16200000">
              <a:off x="8392826" y="3618845"/>
              <a:ext cx="808235" cy="276999"/>
            </a:xfrm>
            <a:prstGeom prst="rect">
              <a:avLst/>
            </a:prstGeom>
            <a:noFill/>
          </p:spPr>
          <p:txBody>
            <a:bodyPr wrap="none" rtlCol="0">
              <a:spAutoFit/>
            </a:bodyPr>
            <a:lstStyle/>
            <a:p>
              <a:r>
                <a:rPr lang="en-NZ" sz="1200" dirty="0" smtClean="0"/>
                <a:t>C M King</a:t>
              </a:r>
              <a:endParaRPr lang="en-NZ" sz="1200" dirty="0"/>
            </a:p>
          </p:txBody>
        </p:sp>
      </p:grpSp>
      <p:pic>
        <p:nvPicPr>
          <p:cNvPr id="13" name="Picture 12"/>
          <p:cNvPicPr>
            <a:picLocks noChangeAspect="1"/>
          </p:cNvPicPr>
          <p:nvPr/>
        </p:nvPicPr>
        <p:blipFill>
          <a:blip r:embed="rId7"/>
          <a:stretch>
            <a:fillRect/>
          </a:stretch>
        </p:blipFill>
        <p:spPr>
          <a:xfrm>
            <a:off x="5016918" y="1748185"/>
            <a:ext cx="3154984" cy="3154984"/>
          </a:xfrm>
          <a:prstGeom prst="rect">
            <a:avLst/>
          </a:prstGeom>
        </p:spPr>
      </p:pic>
      <p:sp>
        <p:nvSpPr>
          <p:cNvPr id="15" name="TextBox 14"/>
          <p:cNvSpPr txBox="1"/>
          <p:nvPr/>
        </p:nvSpPr>
        <p:spPr>
          <a:xfrm>
            <a:off x="5886870" y="1378853"/>
            <a:ext cx="967437" cy="369332"/>
          </a:xfrm>
          <a:prstGeom prst="rect">
            <a:avLst/>
          </a:prstGeom>
          <a:noFill/>
        </p:spPr>
        <p:txBody>
          <a:bodyPr wrap="square" rtlCol="0">
            <a:spAutoFit/>
          </a:bodyPr>
          <a:lstStyle/>
          <a:p>
            <a:r>
              <a:rPr lang="en-NZ" dirty="0" smtClean="0"/>
              <a:t>Wild cat</a:t>
            </a:r>
            <a:endParaRPr lang="en-NZ" dirty="0"/>
          </a:p>
        </p:txBody>
      </p:sp>
      <p:sp>
        <p:nvSpPr>
          <p:cNvPr id="16" name="TextBox 15"/>
          <p:cNvSpPr txBox="1"/>
          <p:nvPr/>
        </p:nvSpPr>
        <p:spPr>
          <a:xfrm>
            <a:off x="6535895" y="6274049"/>
            <a:ext cx="636823" cy="369332"/>
          </a:xfrm>
          <a:prstGeom prst="rect">
            <a:avLst/>
          </a:prstGeom>
          <a:noFill/>
        </p:spPr>
        <p:txBody>
          <a:bodyPr wrap="square" rtlCol="0">
            <a:spAutoFit/>
          </a:bodyPr>
          <a:lstStyle/>
          <a:p>
            <a:r>
              <a:rPr lang="en-NZ" dirty="0" smtClean="0"/>
              <a:t>Mice</a:t>
            </a:r>
            <a:endParaRPr lang="en-NZ" dirty="0"/>
          </a:p>
        </p:txBody>
      </p:sp>
    </p:spTree>
    <p:extLst>
      <p:ext uri="{BB962C8B-B14F-4D97-AF65-F5344CB8AC3E}">
        <p14:creationId xmlns:p14="http://schemas.microsoft.com/office/powerpoint/2010/main" val="2419473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6070" y="296770"/>
            <a:ext cx="2673103" cy="646331"/>
          </a:xfrm>
          <a:prstGeom prst="rect">
            <a:avLst/>
          </a:prstGeom>
          <a:noFill/>
        </p:spPr>
        <p:txBody>
          <a:bodyPr wrap="none" rtlCol="0">
            <a:spAutoFit/>
          </a:bodyPr>
          <a:lstStyle/>
          <a:p>
            <a:r>
              <a:rPr lang="en-NZ" sz="3600" b="1" dirty="0">
                <a:solidFill>
                  <a:srgbClr val="73AFC5"/>
                </a:solidFill>
                <a:latin typeface="+mj-lt"/>
                <a:ea typeface="+mj-ea"/>
                <a:cs typeface="+mj-cs"/>
              </a:rPr>
              <a:t>Prior to 1980</a:t>
            </a:r>
          </a:p>
        </p:txBody>
      </p:sp>
      <p:pic>
        <p:nvPicPr>
          <p:cNvPr id="3076" name="Picture 4" descr="Cat Outline Clipart Image: Black and white cat outlin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5157" y="1750642"/>
            <a:ext cx="1428750" cy="109537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www.sfaw.co.uk/images/animals/smaller-animals/silhouette%20ra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5169" y="4516623"/>
            <a:ext cx="1228725" cy="95250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cdn6.fotosearch.com/bthumb/CSP/CSP846/k8464908.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5139" y="2897372"/>
            <a:ext cx="1428750" cy="16192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auturu aerial image courtesy Dick Veitch, DOC"/>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47869" y="0"/>
            <a:ext cx="3196131" cy="915324"/>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p:cNvCxnSpPr/>
          <p:nvPr/>
        </p:nvCxnSpPr>
        <p:spPr>
          <a:xfrm>
            <a:off x="3179135" y="2604977"/>
            <a:ext cx="2307265" cy="797442"/>
          </a:xfrm>
          <a:prstGeom prst="straightConnector1">
            <a:avLst/>
          </a:prstGeom>
          <a:ln w="762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3104707" y="3944679"/>
            <a:ext cx="2381693" cy="861237"/>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1945758" y="3147237"/>
            <a:ext cx="10633" cy="1105786"/>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425169" y="1381310"/>
            <a:ext cx="975588" cy="369332"/>
          </a:xfrm>
          <a:prstGeom prst="rect">
            <a:avLst/>
          </a:prstGeom>
          <a:noFill/>
        </p:spPr>
        <p:txBody>
          <a:bodyPr wrap="none" rtlCol="0">
            <a:spAutoFit/>
          </a:bodyPr>
          <a:lstStyle/>
          <a:p>
            <a:r>
              <a:rPr lang="en-NZ" dirty="0" smtClean="0"/>
              <a:t>Feral cat</a:t>
            </a:r>
            <a:endParaRPr lang="en-NZ" dirty="0"/>
          </a:p>
        </p:txBody>
      </p:sp>
      <p:sp>
        <p:nvSpPr>
          <p:cNvPr id="11" name="TextBox 10"/>
          <p:cNvSpPr txBox="1"/>
          <p:nvPr/>
        </p:nvSpPr>
        <p:spPr>
          <a:xfrm>
            <a:off x="1492233" y="5715887"/>
            <a:ext cx="1094595" cy="369332"/>
          </a:xfrm>
          <a:prstGeom prst="rect">
            <a:avLst/>
          </a:prstGeom>
          <a:noFill/>
        </p:spPr>
        <p:txBody>
          <a:bodyPr wrap="none" rtlCol="0">
            <a:spAutoFit/>
          </a:bodyPr>
          <a:lstStyle/>
          <a:p>
            <a:r>
              <a:rPr lang="en-NZ" dirty="0" smtClean="0"/>
              <a:t>Pacific rat</a:t>
            </a:r>
            <a:endParaRPr lang="en-NZ" dirty="0"/>
          </a:p>
        </p:txBody>
      </p:sp>
      <p:sp>
        <p:nvSpPr>
          <p:cNvPr id="12" name="TextBox 11"/>
          <p:cNvSpPr txBox="1"/>
          <p:nvPr/>
        </p:nvSpPr>
        <p:spPr>
          <a:xfrm>
            <a:off x="7123889" y="3369562"/>
            <a:ext cx="1400640" cy="369332"/>
          </a:xfrm>
          <a:prstGeom prst="rect">
            <a:avLst/>
          </a:prstGeom>
          <a:noFill/>
        </p:spPr>
        <p:txBody>
          <a:bodyPr wrap="none" rtlCol="0">
            <a:spAutoFit/>
          </a:bodyPr>
          <a:lstStyle/>
          <a:p>
            <a:r>
              <a:rPr lang="en-NZ" dirty="0" smtClean="0"/>
              <a:t>Cook’s petrel</a:t>
            </a:r>
            <a:endParaRPr lang="en-NZ" dirty="0"/>
          </a:p>
        </p:txBody>
      </p:sp>
    </p:spTree>
    <p:extLst>
      <p:ext uri="{BB962C8B-B14F-4D97-AF65-F5344CB8AC3E}">
        <p14:creationId xmlns:p14="http://schemas.microsoft.com/office/powerpoint/2010/main" val="15999454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56930" y="2541181"/>
            <a:ext cx="350875" cy="130780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Z"/>
          </a:p>
        </p:txBody>
      </p:sp>
      <p:grpSp>
        <p:nvGrpSpPr>
          <p:cNvPr id="5" name="Group 4"/>
          <p:cNvGrpSpPr/>
          <p:nvPr/>
        </p:nvGrpSpPr>
        <p:grpSpPr>
          <a:xfrm>
            <a:off x="2952379" y="608283"/>
            <a:ext cx="3700684" cy="5583938"/>
            <a:chOff x="307791" y="473812"/>
            <a:chExt cx="3700684" cy="5583938"/>
          </a:xfrm>
        </p:grpSpPr>
        <p:pic>
          <p:nvPicPr>
            <p:cNvPr id="409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307791" y="473812"/>
              <a:ext cx="3700684" cy="5129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137145" y="5688418"/>
              <a:ext cx="1408719" cy="369332"/>
            </a:xfrm>
            <a:prstGeom prst="rect">
              <a:avLst/>
            </a:prstGeom>
            <a:noFill/>
          </p:spPr>
          <p:txBody>
            <a:bodyPr wrap="none" rtlCol="0">
              <a:spAutoFit/>
            </a:bodyPr>
            <a:lstStyle/>
            <a:p>
              <a:r>
                <a:rPr lang="en-NZ" dirty="0" smtClean="0"/>
                <a:t>Prior to 1980</a:t>
              </a:r>
              <a:endParaRPr lang="en-NZ" dirty="0"/>
            </a:p>
          </p:txBody>
        </p:sp>
      </p:grpSp>
      <p:sp>
        <p:nvSpPr>
          <p:cNvPr id="8" name="TextBox 7"/>
          <p:cNvSpPr txBox="1"/>
          <p:nvPr/>
        </p:nvSpPr>
        <p:spPr>
          <a:xfrm>
            <a:off x="2746883" y="6379882"/>
            <a:ext cx="4338945" cy="369332"/>
          </a:xfrm>
          <a:prstGeom prst="rect">
            <a:avLst/>
          </a:prstGeom>
          <a:noFill/>
        </p:spPr>
        <p:txBody>
          <a:bodyPr wrap="none" rtlCol="0">
            <a:spAutoFit/>
          </a:bodyPr>
          <a:lstStyle/>
          <a:p>
            <a:r>
              <a:rPr lang="en-NZ" dirty="0" err="1" smtClean="0"/>
              <a:t>Rayner</a:t>
            </a:r>
            <a:r>
              <a:rPr lang="en-NZ" dirty="0" smtClean="0"/>
              <a:t> </a:t>
            </a:r>
            <a:r>
              <a:rPr lang="en-NZ" i="1" dirty="0" smtClean="0"/>
              <a:t>et al</a:t>
            </a:r>
            <a:r>
              <a:rPr lang="en-NZ" dirty="0" smtClean="0"/>
              <a:t>. (2007) </a:t>
            </a:r>
            <a:r>
              <a:rPr lang="en-NZ" i="1" dirty="0" smtClean="0"/>
              <a:t>PNAS</a:t>
            </a:r>
            <a:r>
              <a:rPr lang="en-NZ" dirty="0" smtClean="0"/>
              <a:t> </a:t>
            </a:r>
            <a:r>
              <a:rPr lang="en-NZ" b="1" dirty="0" smtClean="0"/>
              <a:t>104</a:t>
            </a:r>
            <a:r>
              <a:rPr lang="en-NZ" dirty="0" smtClean="0"/>
              <a:t>: 20862-20865</a:t>
            </a:r>
            <a:endParaRPr lang="en-NZ" dirty="0"/>
          </a:p>
        </p:txBody>
      </p:sp>
      <p:pic>
        <p:nvPicPr>
          <p:cNvPr id="7" name="Picture 4" descr="Hauturu aerial image courtesy Dick Veitch, DO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7869" y="0"/>
            <a:ext cx="3196131" cy="91532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ook's petrel in fligh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114" y="2129812"/>
            <a:ext cx="2668265" cy="1985672"/>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2"/>
          <p:cNvSpPr txBox="1">
            <a:spLocks/>
          </p:cNvSpPr>
          <p:nvPr/>
        </p:nvSpPr>
        <p:spPr>
          <a:xfrm>
            <a:off x="284114" y="255258"/>
            <a:ext cx="7609490" cy="1143000"/>
          </a:xfrm>
          <a:prstGeom prst="rect">
            <a:avLst/>
          </a:prstGeom>
        </p:spPr>
        <p:txBody>
          <a:bodyPr/>
          <a:lstStyle>
            <a:lvl1pPr algn="l" defTabSz="457200" rtl="0" eaLnBrk="1" latinLnBrk="0" hangingPunct="1">
              <a:spcBef>
                <a:spcPct val="0"/>
              </a:spcBef>
              <a:buNone/>
              <a:defRPr sz="3600" b="1" kern="1200">
                <a:solidFill>
                  <a:srgbClr val="73AFC5"/>
                </a:solidFill>
                <a:latin typeface="+mj-lt"/>
                <a:ea typeface="+mj-ea"/>
                <a:cs typeface="+mj-cs"/>
              </a:defRPr>
            </a:lvl1pPr>
          </a:lstStyle>
          <a:p>
            <a:r>
              <a:rPr lang="en-AU" dirty="0" smtClean="0"/>
              <a:t>Prior to 1980</a:t>
            </a:r>
            <a:endParaRPr lang="en-AU" dirty="0"/>
          </a:p>
        </p:txBody>
      </p:sp>
      <p:sp>
        <p:nvSpPr>
          <p:cNvPr id="13" name="Rectangle 12"/>
          <p:cNvSpPr/>
          <p:nvPr/>
        </p:nvSpPr>
        <p:spPr>
          <a:xfrm>
            <a:off x="3587808" y="2682376"/>
            <a:ext cx="350875" cy="130780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Z"/>
          </a:p>
        </p:txBody>
      </p:sp>
      <p:sp>
        <p:nvSpPr>
          <p:cNvPr id="14" name="Rectangle 13"/>
          <p:cNvSpPr/>
          <p:nvPr/>
        </p:nvSpPr>
        <p:spPr>
          <a:xfrm>
            <a:off x="3236933" y="90453"/>
            <a:ext cx="572759" cy="130780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13296220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307791" y="733647"/>
            <a:ext cx="5561382" cy="5129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95423" y="949806"/>
            <a:ext cx="520996" cy="46783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Z"/>
          </a:p>
        </p:txBody>
      </p:sp>
      <p:sp>
        <p:nvSpPr>
          <p:cNvPr id="3" name="Rectangle 2"/>
          <p:cNvSpPr/>
          <p:nvPr/>
        </p:nvSpPr>
        <p:spPr>
          <a:xfrm>
            <a:off x="967702" y="2720476"/>
            <a:ext cx="350875" cy="130780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Z"/>
          </a:p>
        </p:txBody>
      </p:sp>
      <p:sp>
        <p:nvSpPr>
          <p:cNvPr id="4" name="TextBox 3"/>
          <p:cNvSpPr txBox="1"/>
          <p:nvPr/>
        </p:nvSpPr>
        <p:spPr>
          <a:xfrm>
            <a:off x="2137145" y="5688418"/>
            <a:ext cx="1408719" cy="369332"/>
          </a:xfrm>
          <a:prstGeom prst="rect">
            <a:avLst/>
          </a:prstGeom>
          <a:noFill/>
        </p:spPr>
        <p:txBody>
          <a:bodyPr wrap="none" rtlCol="0">
            <a:spAutoFit/>
          </a:bodyPr>
          <a:lstStyle/>
          <a:p>
            <a:r>
              <a:rPr lang="en-NZ" dirty="0" smtClean="0"/>
              <a:t>Prior to 1980</a:t>
            </a:r>
            <a:endParaRPr lang="en-NZ" dirty="0"/>
          </a:p>
        </p:txBody>
      </p:sp>
      <p:sp>
        <p:nvSpPr>
          <p:cNvPr id="5" name="TextBox 4"/>
          <p:cNvSpPr txBox="1"/>
          <p:nvPr/>
        </p:nvSpPr>
        <p:spPr>
          <a:xfrm>
            <a:off x="4284969" y="5688418"/>
            <a:ext cx="1297150" cy="369332"/>
          </a:xfrm>
          <a:prstGeom prst="rect">
            <a:avLst/>
          </a:prstGeom>
          <a:noFill/>
        </p:spPr>
        <p:txBody>
          <a:bodyPr wrap="none" rtlCol="0">
            <a:spAutoFit/>
          </a:bodyPr>
          <a:lstStyle/>
          <a:p>
            <a:r>
              <a:rPr lang="en-NZ" dirty="0" smtClean="0"/>
              <a:t>1981 - 2004</a:t>
            </a:r>
            <a:endParaRPr lang="en-NZ" dirty="0"/>
          </a:p>
        </p:txBody>
      </p:sp>
      <p:sp>
        <p:nvSpPr>
          <p:cNvPr id="8" name="TextBox 7"/>
          <p:cNvSpPr txBox="1"/>
          <p:nvPr/>
        </p:nvSpPr>
        <p:spPr>
          <a:xfrm>
            <a:off x="2642295" y="6349891"/>
            <a:ext cx="4338945" cy="369332"/>
          </a:xfrm>
          <a:prstGeom prst="rect">
            <a:avLst/>
          </a:prstGeom>
          <a:noFill/>
        </p:spPr>
        <p:txBody>
          <a:bodyPr wrap="none" rtlCol="0">
            <a:spAutoFit/>
          </a:bodyPr>
          <a:lstStyle/>
          <a:p>
            <a:r>
              <a:rPr lang="en-NZ" dirty="0" err="1" smtClean="0"/>
              <a:t>Rayner</a:t>
            </a:r>
            <a:r>
              <a:rPr lang="en-NZ" dirty="0" smtClean="0"/>
              <a:t> </a:t>
            </a:r>
            <a:r>
              <a:rPr lang="en-NZ" i="1" dirty="0" smtClean="0"/>
              <a:t>et al</a:t>
            </a:r>
            <a:r>
              <a:rPr lang="en-NZ" dirty="0" smtClean="0"/>
              <a:t>. (2007) </a:t>
            </a:r>
            <a:r>
              <a:rPr lang="en-NZ" i="1" dirty="0" smtClean="0"/>
              <a:t>PNAS</a:t>
            </a:r>
            <a:r>
              <a:rPr lang="en-NZ" dirty="0" smtClean="0"/>
              <a:t> </a:t>
            </a:r>
            <a:r>
              <a:rPr lang="en-NZ" b="1" dirty="0" smtClean="0"/>
              <a:t>104</a:t>
            </a:r>
            <a:r>
              <a:rPr lang="en-NZ" dirty="0" smtClean="0"/>
              <a:t>: 20862-20865</a:t>
            </a:r>
            <a:endParaRPr lang="en-NZ" dirty="0"/>
          </a:p>
        </p:txBody>
      </p:sp>
      <p:pic>
        <p:nvPicPr>
          <p:cNvPr id="9" name="Picture 4" descr="Hauturu aerial image courtesy Dick Veitch, DO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9439" y="0"/>
            <a:ext cx="3196131" cy="915324"/>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2"/>
          <p:cNvSpPr txBox="1">
            <a:spLocks/>
          </p:cNvSpPr>
          <p:nvPr/>
        </p:nvSpPr>
        <p:spPr>
          <a:xfrm>
            <a:off x="191408" y="162147"/>
            <a:ext cx="7609490" cy="1143000"/>
          </a:xfrm>
          <a:prstGeom prst="rect">
            <a:avLst/>
          </a:prstGeom>
        </p:spPr>
        <p:txBody>
          <a:bodyPr/>
          <a:lstStyle>
            <a:lvl1pPr algn="l" defTabSz="457200" rtl="0" eaLnBrk="1" latinLnBrk="0" hangingPunct="1">
              <a:spcBef>
                <a:spcPct val="0"/>
              </a:spcBef>
              <a:buNone/>
              <a:defRPr sz="3600" b="1" kern="1200">
                <a:solidFill>
                  <a:srgbClr val="73AFC5"/>
                </a:solidFill>
                <a:latin typeface="+mj-lt"/>
                <a:ea typeface="+mj-ea"/>
                <a:cs typeface="+mj-cs"/>
              </a:defRPr>
            </a:lvl1pPr>
          </a:lstStyle>
          <a:p>
            <a:r>
              <a:rPr lang="en-AU" dirty="0" smtClean="0"/>
              <a:t>After 1980 (cat eradication)</a:t>
            </a:r>
            <a:endParaRPr lang="en-AU" dirty="0"/>
          </a:p>
        </p:txBody>
      </p:sp>
      <p:pic>
        <p:nvPicPr>
          <p:cNvPr id="6" name="Picture 5" descr="Screen Shot 2016-06-29 at 9.58.16 PM.png"/>
          <p:cNvPicPr>
            <a:picLocks noChangeAspect="1"/>
          </p:cNvPicPr>
          <p:nvPr/>
        </p:nvPicPr>
        <p:blipFill rotWithShape="1">
          <a:blip r:embed="rId5">
            <a:extLst>
              <a:ext uri="{28A0092B-C50C-407E-A947-70E740481C1C}">
                <a14:useLocalDpi xmlns:a14="http://schemas.microsoft.com/office/drawing/2010/main" val="0"/>
              </a:ext>
            </a:extLst>
          </a:blip>
          <a:srcRect t="269" b="70082"/>
          <a:stretch/>
        </p:blipFill>
        <p:spPr>
          <a:xfrm>
            <a:off x="2220188" y="1114227"/>
            <a:ext cx="6935382" cy="2033345"/>
          </a:xfrm>
          <a:prstGeom prst="rect">
            <a:avLst/>
          </a:prstGeom>
        </p:spPr>
      </p:pic>
    </p:spTree>
    <p:extLst>
      <p:ext uri="{BB962C8B-B14F-4D97-AF65-F5344CB8AC3E}">
        <p14:creationId xmlns:p14="http://schemas.microsoft.com/office/powerpoint/2010/main" val="8298873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6070" y="296770"/>
            <a:ext cx="5445120" cy="646331"/>
          </a:xfrm>
          <a:prstGeom prst="rect">
            <a:avLst/>
          </a:prstGeom>
          <a:noFill/>
        </p:spPr>
        <p:txBody>
          <a:bodyPr wrap="none" rtlCol="0">
            <a:spAutoFit/>
          </a:bodyPr>
          <a:lstStyle/>
          <a:p>
            <a:r>
              <a:rPr lang="en-NZ" sz="3600" b="1" dirty="0">
                <a:solidFill>
                  <a:srgbClr val="73AFC5"/>
                </a:solidFill>
                <a:latin typeface="+mj-lt"/>
                <a:ea typeface="+mj-ea"/>
                <a:cs typeface="+mj-cs"/>
              </a:rPr>
              <a:t>After 1980 </a:t>
            </a:r>
            <a:r>
              <a:rPr lang="en-AU" sz="3600" b="1" dirty="0">
                <a:solidFill>
                  <a:srgbClr val="73AFC5"/>
                </a:solidFill>
                <a:latin typeface="+mj-lt"/>
                <a:ea typeface="+mj-ea"/>
                <a:cs typeface="+mj-cs"/>
              </a:rPr>
              <a:t>(cat eradication</a:t>
            </a:r>
            <a:r>
              <a:rPr lang="en-AU" sz="3600" b="1" dirty="0" smtClean="0">
                <a:solidFill>
                  <a:srgbClr val="73AFC5"/>
                </a:solidFill>
                <a:latin typeface="+mj-lt"/>
                <a:ea typeface="+mj-ea"/>
                <a:cs typeface="+mj-cs"/>
              </a:rPr>
              <a:t>)</a:t>
            </a:r>
            <a:endParaRPr lang="en-AU" sz="3600" b="1" dirty="0">
              <a:solidFill>
                <a:srgbClr val="73AFC5"/>
              </a:solidFill>
              <a:latin typeface="+mj-lt"/>
              <a:ea typeface="+mj-ea"/>
              <a:cs typeface="+mj-cs"/>
            </a:endParaRPr>
          </a:p>
        </p:txBody>
      </p:sp>
      <p:pic>
        <p:nvPicPr>
          <p:cNvPr id="3082" name="Picture 10" descr="http://cdn6.fotosearch.com/bthumb/CSP/CSP846/k846490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5379" y="3313147"/>
            <a:ext cx="695029" cy="7877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auturu aerial image courtesy Dick Veitch, DO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6596" y="0"/>
            <a:ext cx="3196131" cy="91532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flipV="1">
            <a:off x="3104707" y="3944679"/>
            <a:ext cx="2381693" cy="861237"/>
          </a:xfrm>
          <a:prstGeom prst="straightConnector1">
            <a:avLst/>
          </a:prstGeom>
          <a:ln w="889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325157" y="6102491"/>
            <a:ext cx="1094595" cy="369332"/>
          </a:xfrm>
          <a:prstGeom prst="rect">
            <a:avLst/>
          </a:prstGeom>
          <a:noFill/>
        </p:spPr>
        <p:txBody>
          <a:bodyPr wrap="none" rtlCol="0">
            <a:spAutoFit/>
          </a:bodyPr>
          <a:lstStyle/>
          <a:p>
            <a:r>
              <a:rPr lang="en-NZ" dirty="0" smtClean="0"/>
              <a:t>Pacific rat</a:t>
            </a:r>
            <a:endParaRPr lang="en-NZ" dirty="0"/>
          </a:p>
        </p:txBody>
      </p:sp>
      <p:sp>
        <p:nvSpPr>
          <p:cNvPr id="12" name="TextBox 11"/>
          <p:cNvSpPr txBox="1"/>
          <p:nvPr/>
        </p:nvSpPr>
        <p:spPr>
          <a:xfrm>
            <a:off x="7123889" y="3522331"/>
            <a:ext cx="1400640" cy="369332"/>
          </a:xfrm>
          <a:prstGeom prst="rect">
            <a:avLst/>
          </a:prstGeom>
          <a:noFill/>
        </p:spPr>
        <p:txBody>
          <a:bodyPr wrap="none" rtlCol="0">
            <a:spAutoFit/>
          </a:bodyPr>
          <a:lstStyle/>
          <a:p>
            <a:r>
              <a:rPr lang="en-NZ" dirty="0" smtClean="0"/>
              <a:t>Cook’s petrel</a:t>
            </a:r>
            <a:endParaRPr lang="en-NZ" dirty="0"/>
          </a:p>
        </p:txBody>
      </p:sp>
      <p:pic>
        <p:nvPicPr>
          <p:cNvPr id="13" name="Picture 4" descr="Cat Outline Clipart Image: Black and white cat outline">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25157" y="1750642"/>
            <a:ext cx="1428750" cy="1095375"/>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p:cNvCxnSpPr/>
          <p:nvPr/>
        </p:nvCxnSpPr>
        <p:spPr>
          <a:xfrm>
            <a:off x="3179135" y="2604977"/>
            <a:ext cx="2307265" cy="797442"/>
          </a:xfrm>
          <a:prstGeom prst="straightConnector1">
            <a:avLst/>
          </a:prstGeom>
          <a:ln w="76200">
            <a:solidFill>
              <a:srgbClr val="FF0000">
                <a:alpha val="15000"/>
              </a:srgbClr>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1945758" y="3147237"/>
            <a:ext cx="10633" cy="1105786"/>
          </a:xfrm>
          <a:prstGeom prst="straightConnector1">
            <a:avLst/>
          </a:prstGeom>
          <a:ln w="28575">
            <a:solidFill>
              <a:srgbClr val="FF0000">
                <a:alpha val="15000"/>
              </a:srgbClr>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1425169" y="1381310"/>
            <a:ext cx="975588" cy="369332"/>
          </a:xfrm>
          <a:prstGeom prst="rect">
            <a:avLst/>
          </a:prstGeom>
          <a:noFill/>
        </p:spPr>
        <p:txBody>
          <a:bodyPr wrap="none" rtlCol="0">
            <a:spAutoFit/>
          </a:bodyPr>
          <a:lstStyle/>
          <a:p>
            <a:r>
              <a:rPr lang="en-NZ" dirty="0" smtClean="0"/>
              <a:t>Feral cat</a:t>
            </a:r>
            <a:endParaRPr lang="en-NZ" dirty="0"/>
          </a:p>
        </p:txBody>
      </p:sp>
      <p:sp>
        <p:nvSpPr>
          <p:cNvPr id="3" name="Rectangle 2"/>
          <p:cNvSpPr/>
          <p:nvPr/>
        </p:nvSpPr>
        <p:spPr>
          <a:xfrm>
            <a:off x="1031358" y="1750642"/>
            <a:ext cx="1903228" cy="1253056"/>
          </a:xfrm>
          <a:prstGeom prst="rect">
            <a:avLst/>
          </a:prstGeom>
          <a:solidFill>
            <a:schemeClr val="bg1">
              <a:alpha val="8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Z"/>
          </a:p>
        </p:txBody>
      </p:sp>
      <p:pic>
        <p:nvPicPr>
          <p:cNvPr id="18" name="Picture 6" descr="http://www.sfaw.co.uk/images/animals/smaller-animals/silhouette%20rat.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6980" y="4540102"/>
            <a:ext cx="1877556" cy="14554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090260" y="4658234"/>
            <a:ext cx="3481824" cy="523220"/>
          </a:xfrm>
          <a:prstGeom prst="rect">
            <a:avLst/>
          </a:prstGeom>
          <a:noFill/>
          <a:ln>
            <a:solidFill>
              <a:srgbClr val="FFFF00"/>
            </a:solidFill>
          </a:ln>
        </p:spPr>
        <p:txBody>
          <a:bodyPr wrap="square" rtlCol="0">
            <a:spAutoFit/>
          </a:bodyPr>
          <a:lstStyle/>
          <a:p>
            <a:r>
              <a:rPr lang="en-AU" sz="2800" b="1" dirty="0" smtClean="0"/>
              <a:t>Mesopredator release</a:t>
            </a:r>
            <a:endParaRPr lang="en-AU" sz="2800" b="1" dirty="0"/>
          </a:p>
        </p:txBody>
      </p:sp>
      <p:sp>
        <p:nvSpPr>
          <p:cNvPr id="5" name="Rectangle 4"/>
          <p:cNvSpPr/>
          <p:nvPr/>
        </p:nvSpPr>
        <p:spPr>
          <a:xfrm>
            <a:off x="3886164" y="1226339"/>
            <a:ext cx="4505158" cy="1384995"/>
          </a:xfrm>
          <a:prstGeom prst="rect">
            <a:avLst/>
          </a:prstGeom>
        </p:spPr>
        <p:txBody>
          <a:bodyPr wrap="square">
            <a:spAutoFit/>
          </a:bodyPr>
          <a:lstStyle/>
          <a:p>
            <a:r>
              <a:rPr lang="en-NZ" sz="2800" dirty="0">
                <a:latin typeface="Times New Roman"/>
                <a:cs typeface="Times New Roman"/>
              </a:rPr>
              <a:t>Unexpected (and undesired) consequence of controlling an invasive top predator</a:t>
            </a:r>
            <a:endParaRPr lang="en-US" sz="2800" dirty="0">
              <a:latin typeface="Times New Roman"/>
              <a:cs typeface="Times New Roman"/>
            </a:endParaRPr>
          </a:p>
        </p:txBody>
      </p:sp>
    </p:spTree>
    <p:extLst>
      <p:ext uri="{BB962C8B-B14F-4D97-AF65-F5344CB8AC3E}">
        <p14:creationId xmlns:p14="http://schemas.microsoft.com/office/powerpoint/2010/main" val="3415539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02369" y="169333"/>
            <a:ext cx="6392041" cy="863600"/>
          </a:xfrm>
        </p:spPr>
        <p:txBody>
          <a:bodyPr>
            <a:normAutofit/>
          </a:bodyPr>
          <a:lstStyle/>
          <a:p>
            <a:r>
              <a:rPr lang="en-US" dirty="0" smtClean="0"/>
              <a:t>Outline</a:t>
            </a:r>
            <a:endParaRPr lang="en-US" dirty="0"/>
          </a:p>
        </p:txBody>
      </p:sp>
      <p:sp>
        <p:nvSpPr>
          <p:cNvPr id="16" name="Content Placeholder 2"/>
          <p:cNvSpPr>
            <a:spLocks noGrp="1"/>
          </p:cNvSpPr>
          <p:nvPr/>
        </p:nvSpPr>
        <p:spPr>
          <a:xfrm>
            <a:off x="202369" y="1796205"/>
            <a:ext cx="6646872" cy="457452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514350" indent="-514350" algn="just">
              <a:spcAft>
                <a:spcPts val="3000"/>
              </a:spcAft>
              <a:buFont typeface="+mj-lt"/>
              <a:buAutoNum type="arabicPeriod"/>
            </a:pPr>
            <a:endParaRPr lang="en-NZ" sz="2800" kern="1200" dirty="0" smtClean="0"/>
          </a:p>
        </p:txBody>
      </p:sp>
      <p:sp>
        <p:nvSpPr>
          <p:cNvPr id="5" name="Content Placeholder 6"/>
          <p:cNvSpPr>
            <a:spLocks noGrp="1"/>
          </p:cNvSpPr>
          <p:nvPr>
            <p:ph idx="1"/>
          </p:nvPr>
        </p:nvSpPr>
        <p:spPr>
          <a:xfrm>
            <a:off x="457199" y="1342989"/>
            <a:ext cx="6392041" cy="5337792"/>
          </a:xfrm>
        </p:spPr>
        <p:txBody>
          <a:bodyPr>
            <a:normAutofit/>
          </a:bodyPr>
          <a:lstStyle/>
          <a:p>
            <a:pPr marL="457200" indent="-457200">
              <a:spcBef>
                <a:spcPts val="1200"/>
              </a:spcBef>
              <a:spcAft>
                <a:spcPts val="1200"/>
              </a:spcAft>
              <a:buFont typeface="+mj-lt"/>
              <a:buAutoNum type="arabicPeriod"/>
            </a:pPr>
            <a:r>
              <a:rPr lang="en-US" sz="2400" dirty="0" smtClean="0"/>
              <a:t>Southern </a:t>
            </a:r>
            <a:r>
              <a:rPr lang="en-US" sz="2400" dirty="0" smtClean="0"/>
              <a:t>right whales</a:t>
            </a:r>
          </a:p>
          <a:p>
            <a:pPr marL="457200" indent="-457200">
              <a:spcBef>
                <a:spcPts val="1200"/>
              </a:spcBef>
              <a:spcAft>
                <a:spcPts val="1200"/>
              </a:spcAft>
              <a:buFont typeface="+mj-lt"/>
              <a:buAutoNum type="arabicPeriod"/>
            </a:pPr>
            <a:r>
              <a:rPr lang="en-US" sz="2400" dirty="0" smtClean="0"/>
              <a:t>Dave </a:t>
            </a:r>
            <a:r>
              <a:rPr lang="en-US" sz="2400" dirty="0" err="1" smtClean="0"/>
              <a:t>Choquent</a:t>
            </a:r>
            <a:r>
              <a:rPr lang="en-US" sz="2400" dirty="0" smtClean="0"/>
              <a:t> scholarship</a:t>
            </a:r>
          </a:p>
          <a:p>
            <a:pPr marL="457200" indent="-457200">
              <a:spcBef>
                <a:spcPts val="1200"/>
              </a:spcBef>
              <a:spcAft>
                <a:spcPts val="1200"/>
              </a:spcAft>
              <a:buFont typeface="+mj-lt"/>
              <a:buAutoNum type="arabicPeriod"/>
            </a:pPr>
            <a:r>
              <a:rPr lang="en-US" sz="2400" dirty="0" smtClean="0"/>
              <a:t>PhD under Australian standards</a:t>
            </a:r>
          </a:p>
          <a:p>
            <a:pPr marL="457200" indent="-457200">
              <a:spcBef>
                <a:spcPts val="1200"/>
              </a:spcBef>
              <a:spcAft>
                <a:spcPts val="1200"/>
              </a:spcAft>
              <a:buFont typeface="+mj-lt"/>
              <a:buAutoNum type="arabicPeriod"/>
            </a:pPr>
            <a:r>
              <a:rPr lang="en-US" sz="2400" dirty="0" smtClean="0"/>
              <a:t>Unexpected results of pest control</a:t>
            </a:r>
          </a:p>
          <a:p>
            <a:pPr marL="457200" indent="-457200">
              <a:spcBef>
                <a:spcPts val="1200"/>
              </a:spcBef>
              <a:spcAft>
                <a:spcPts val="1200"/>
              </a:spcAft>
              <a:buFont typeface="+mj-lt"/>
              <a:buAutoNum type="arabicPeriod"/>
            </a:pPr>
            <a:r>
              <a:rPr lang="en-US" sz="2400" dirty="0" smtClean="0"/>
              <a:t>Three datasets</a:t>
            </a:r>
          </a:p>
          <a:p>
            <a:pPr marL="457200" indent="-457200">
              <a:spcBef>
                <a:spcPts val="1200"/>
              </a:spcBef>
              <a:spcAft>
                <a:spcPts val="1200"/>
              </a:spcAft>
              <a:buFont typeface="+mj-lt"/>
              <a:buAutoNum type="arabicPeriod"/>
            </a:pPr>
            <a:r>
              <a:rPr lang="en-US" sz="2400" dirty="0" smtClean="0"/>
              <a:t>Stoats, Mice and Rats</a:t>
            </a:r>
          </a:p>
          <a:p>
            <a:pPr marL="457200" indent="-457200">
              <a:spcBef>
                <a:spcPts val="1200"/>
              </a:spcBef>
              <a:spcAft>
                <a:spcPts val="1200"/>
              </a:spcAft>
              <a:buFont typeface="+mj-lt"/>
              <a:buAutoNum type="arabicPeriod"/>
            </a:pPr>
            <a:r>
              <a:rPr lang="en-US" sz="2400" dirty="0" smtClean="0"/>
              <a:t>Observation/Process model</a:t>
            </a:r>
          </a:p>
          <a:p>
            <a:pPr marL="457200" indent="-457200">
              <a:spcBef>
                <a:spcPts val="1200"/>
              </a:spcBef>
              <a:spcAft>
                <a:spcPts val="1200"/>
              </a:spcAft>
              <a:buFont typeface="+mj-lt"/>
              <a:buAutoNum type="arabicPeriod"/>
            </a:pPr>
            <a:r>
              <a:rPr lang="en-US" sz="2400" dirty="0" smtClean="0"/>
              <a:t>Example</a:t>
            </a:r>
          </a:p>
          <a:p>
            <a:pPr marL="457200" indent="-457200">
              <a:spcBef>
                <a:spcPts val="1200"/>
              </a:spcBef>
              <a:spcAft>
                <a:spcPts val="1200"/>
              </a:spcAft>
              <a:buFont typeface="+mj-lt"/>
              <a:buAutoNum type="arabicPeriod"/>
            </a:pPr>
            <a:endParaRPr lang="en-US" sz="2400" dirty="0" smtClean="0"/>
          </a:p>
        </p:txBody>
      </p:sp>
    </p:spTree>
    <p:extLst>
      <p:ext uri="{BB962C8B-B14F-4D97-AF65-F5344CB8AC3E}">
        <p14:creationId xmlns:p14="http://schemas.microsoft.com/office/powerpoint/2010/main" val="20287394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90831" y="733647"/>
            <a:ext cx="8188275" cy="5583938"/>
            <a:chOff x="307790" y="473812"/>
            <a:chExt cx="8188275" cy="5583938"/>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790" y="473812"/>
              <a:ext cx="8188275" cy="5129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95423" y="733647"/>
              <a:ext cx="520996" cy="46783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Z"/>
            </a:p>
          </p:txBody>
        </p:sp>
        <p:sp>
          <p:nvSpPr>
            <p:cNvPr id="3" name="Rectangle 2"/>
            <p:cNvSpPr/>
            <p:nvPr/>
          </p:nvSpPr>
          <p:spPr>
            <a:xfrm>
              <a:off x="956930" y="2541181"/>
              <a:ext cx="350875" cy="130780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Z"/>
            </a:p>
          </p:txBody>
        </p:sp>
        <p:sp>
          <p:nvSpPr>
            <p:cNvPr id="4" name="TextBox 3"/>
            <p:cNvSpPr txBox="1"/>
            <p:nvPr/>
          </p:nvSpPr>
          <p:spPr>
            <a:xfrm>
              <a:off x="2137145" y="5688418"/>
              <a:ext cx="1408719" cy="369332"/>
            </a:xfrm>
            <a:prstGeom prst="rect">
              <a:avLst/>
            </a:prstGeom>
            <a:noFill/>
          </p:spPr>
          <p:txBody>
            <a:bodyPr wrap="none" rtlCol="0">
              <a:spAutoFit/>
            </a:bodyPr>
            <a:lstStyle/>
            <a:p>
              <a:r>
                <a:rPr lang="en-NZ" dirty="0" smtClean="0"/>
                <a:t>Prior to 1980</a:t>
              </a:r>
              <a:endParaRPr lang="en-NZ" dirty="0"/>
            </a:p>
          </p:txBody>
        </p:sp>
        <p:sp>
          <p:nvSpPr>
            <p:cNvPr id="5" name="TextBox 4"/>
            <p:cNvSpPr txBox="1"/>
            <p:nvPr/>
          </p:nvSpPr>
          <p:spPr>
            <a:xfrm>
              <a:off x="4284969" y="5688418"/>
              <a:ext cx="1297150" cy="369332"/>
            </a:xfrm>
            <a:prstGeom prst="rect">
              <a:avLst/>
            </a:prstGeom>
            <a:noFill/>
          </p:spPr>
          <p:txBody>
            <a:bodyPr wrap="none" rtlCol="0">
              <a:spAutoFit/>
            </a:bodyPr>
            <a:lstStyle/>
            <a:p>
              <a:r>
                <a:rPr lang="en-NZ" dirty="0" smtClean="0"/>
                <a:t>1981 - 2004</a:t>
              </a:r>
              <a:endParaRPr lang="en-NZ" dirty="0"/>
            </a:p>
          </p:txBody>
        </p:sp>
        <p:sp>
          <p:nvSpPr>
            <p:cNvPr id="6" name="TextBox 5"/>
            <p:cNvSpPr txBox="1"/>
            <p:nvPr/>
          </p:nvSpPr>
          <p:spPr>
            <a:xfrm>
              <a:off x="6283841" y="5688418"/>
              <a:ext cx="1179234" cy="369332"/>
            </a:xfrm>
            <a:prstGeom prst="rect">
              <a:avLst/>
            </a:prstGeom>
            <a:noFill/>
          </p:spPr>
          <p:txBody>
            <a:bodyPr wrap="none" rtlCol="0">
              <a:spAutoFit/>
            </a:bodyPr>
            <a:lstStyle/>
            <a:p>
              <a:r>
                <a:rPr lang="en-NZ" dirty="0" smtClean="0"/>
                <a:t>After 2004</a:t>
              </a:r>
              <a:endParaRPr lang="en-NZ" dirty="0"/>
            </a:p>
          </p:txBody>
        </p:sp>
      </p:grpSp>
      <p:sp>
        <p:nvSpPr>
          <p:cNvPr id="8" name="TextBox 7"/>
          <p:cNvSpPr txBox="1"/>
          <p:nvPr/>
        </p:nvSpPr>
        <p:spPr>
          <a:xfrm>
            <a:off x="2597471" y="6290127"/>
            <a:ext cx="4338945" cy="369332"/>
          </a:xfrm>
          <a:prstGeom prst="rect">
            <a:avLst/>
          </a:prstGeom>
          <a:noFill/>
        </p:spPr>
        <p:txBody>
          <a:bodyPr wrap="none" rtlCol="0">
            <a:spAutoFit/>
          </a:bodyPr>
          <a:lstStyle/>
          <a:p>
            <a:r>
              <a:rPr lang="en-NZ" dirty="0" err="1" smtClean="0"/>
              <a:t>Rayner</a:t>
            </a:r>
            <a:r>
              <a:rPr lang="en-NZ" dirty="0" smtClean="0"/>
              <a:t> </a:t>
            </a:r>
            <a:r>
              <a:rPr lang="en-NZ" i="1" dirty="0" smtClean="0"/>
              <a:t>et al</a:t>
            </a:r>
            <a:r>
              <a:rPr lang="en-NZ" dirty="0" smtClean="0"/>
              <a:t>. (2007) </a:t>
            </a:r>
            <a:r>
              <a:rPr lang="en-NZ" i="1" dirty="0" smtClean="0"/>
              <a:t>PNAS</a:t>
            </a:r>
            <a:r>
              <a:rPr lang="en-NZ" dirty="0" smtClean="0"/>
              <a:t> </a:t>
            </a:r>
            <a:r>
              <a:rPr lang="en-NZ" b="1" dirty="0" smtClean="0"/>
              <a:t>104</a:t>
            </a:r>
            <a:r>
              <a:rPr lang="en-NZ" dirty="0" smtClean="0"/>
              <a:t>: 20862-20865</a:t>
            </a:r>
            <a:endParaRPr lang="en-NZ" dirty="0"/>
          </a:p>
        </p:txBody>
      </p:sp>
      <p:pic>
        <p:nvPicPr>
          <p:cNvPr id="9" name="Picture 4" descr="Hauturu aerial image courtesy Dick Veitch, DO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7869" y="0"/>
            <a:ext cx="3196131" cy="915324"/>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2"/>
          <p:cNvSpPr txBox="1">
            <a:spLocks/>
          </p:cNvSpPr>
          <p:nvPr/>
        </p:nvSpPr>
        <p:spPr>
          <a:xfrm>
            <a:off x="190831" y="162147"/>
            <a:ext cx="7609490" cy="1143000"/>
          </a:xfrm>
          <a:prstGeom prst="rect">
            <a:avLst/>
          </a:prstGeom>
        </p:spPr>
        <p:txBody>
          <a:bodyPr/>
          <a:lstStyle>
            <a:lvl1pPr algn="l" defTabSz="457200" rtl="0" eaLnBrk="1" latinLnBrk="0" hangingPunct="1">
              <a:spcBef>
                <a:spcPct val="0"/>
              </a:spcBef>
              <a:buNone/>
              <a:defRPr sz="3600" b="1" kern="1200">
                <a:solidFill>
                  <a:srgbClr val="73AFC5"/>
                </a:solidFill>
                <a:latin typeface="+mj-lt"/>
                <a:ea typeface="+mj-ea"/>
                <a:cs typeface="+mj-cs"/>
              </a:defRPr>
            </a:lvl1pPr>
          </a:lstStyle>
          <a:p>
            <a:r>
              <a:rPr lang="en-AU" dirty="0" smtClean="0"/>
              <a:t>After 2004 (rat eradication)</a:t>
            </a:r>
            <a:endParaRPr lang="en-AU" dirty="0"/>
          </a:p>
        </p:txBody>
      </p:sp>
    </p:spTree>
    <p:extLst>
      <p:ext uri="{BB962C8B-B14F-4D97-AF65-F5344CB8AC3E}">
        <p14:creationId xmlns:p14="http://schemas.microsoft.com/office/powerpoint/2010/main" val="17400183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Shot 2016-06-29 at 11.51.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900" y="705228"/>
            <a:ext cx="6273800" cy="5513829"/>
          </a:xfrm>
          <a:prstGeom prst="rect">
            <a:avLst/>
          </a:prstGeom>
        </p:spPr>
      </p:pic>
      <p:sp>
        <p:nvSpPr>
          <p:cNvPr id="3" name="Title 2"/>
          <p:cNvSpPr>
            <a:spLocks noGrp="1"/>
          </p:cNvSpPr>
          <p:nvPr>
            <p:ph type="title"/>
          </p:nvPr>
        </p:nvSpPr>
        <p:spPr>
          <a:xfrm>
            <a:off x="123316" y="139700"/>
            <a:ext cx="7609490" cy="812800"/>
          </a:xfrm>
        </p:spPr>
        <p:txBody>
          <a:bodyPr/>
          <a:lstStyle/>
          <a:p>
            <a:r>
              <a:rPr lang="en-AU" dirty="0" smtClean="0"/>
              <a:t>Mathematics behind the diagram (e.g.)</a:t>
            </a:r>
            <a:endParaRPr lang="en-AU" dirty="0"/>
          </a:p>
        </p:txBody>
      </p:sp>
      <p:sp>
        <p:nvSpPr>
          <p:cNvPr id="9" name="TextBox 8"/>
          <p:cNvSpPr txBox="1"/>
          <p:nvPr/>
        </p:nvSpPr>
        <p:spPr>
          <a:xfrm>
            <a:off x="166412" y="6219057"/>
            <a:ext cx="6921388" cy="646331"/>
          </a:xfrm>
          <a:prstGeom prst="rect">
            <a:avLst/>
          </a:prstGeom>
          <a:noFill/>
        </p:spPr>
        <p:txBody>
          <a:bodyPr wrap="square" rtlCol="0">
            <a:spAutoFit/>
          </a:bodyPr>
          <a:lstStyle/>
          <a:p>
            <a:r>
              <a:rPr lang="en-US" dirty="0" smtClean="0"/>
              <a:t>Courchamp and </a:t>
            </a:r>
            <a:r>
              <a:rPr lang="en-US" dirty="0" err="1" smtClean="0"/>
              <a:t>Caut</a:t>
            </a:r>
            <a:r>
              <a:rPr lang="en-US" dirty="0" smtClean="0"/>
              <a:t> (2006). </a:t>
            </a:r>
            <a:r>
              <a:rPr lang="en-US" dirty="0"/>
              <a:t>Use of biological invasions and their control to study the dynamics of interacting </a:t>
            </a:r>
            <a:r>
              <a:rPr lang="en-US" dirty="0" smtClean="0"/>
              <a:t>populations. </a:t>
            </a:r>
            <a:endParaRPr lang="en-US" dirty="0"/>
          </a:p>
        </p:txBody>
      </p:sp>
    </p:spTree>
    <p:extLst>
      <p:ext uri="{BB962C8B-B14F-4D97-AF65-F5344CB8AC3E}">
        <p14:creationId xmlns:p14="http://schemas.microsoft.com/office/powerpoint/2010/main" val="571229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150381" y="97206"/>
            <a:ext cx="4331743" cy="668556"/>
          </a:xfrm>
        </p:spPr>
        <p:txBody>
          <a:bodyPr>
            <a:normAutofit/>
          </a:bodyPr>
          <a:lstStyle/>
          <a:p>
            <a:r>
              <a:rPr lang="en-US" dirty="0" smtClean="0"/>
              <a:t>Predator release</a:t>
            </a:r>
            <a:endParaRPr lang="en-US" dirty="0"/>
          </a:p>
        </p:txBody>
      </p:sp>
      <p:sp>
        <p:nvSpPr>
          <p:cNvPr id="13" name="Rectangle 12"/>
          <p:cNvSpPr/>
          <p:nvPr/>
        </p:nvSpPr>
        <p:spPr>
          <a:xfrm>
            <a:off x="350380" y="901699"/>
            <a:ext cx="7803020" cy="5251451"/>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3914115" y="1452396"/>
            <a:ext cx="3169085" cy="122755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t>Predator</a:t>
            </a:r>
            <a:endParaRPr lang="en-AU" dirty="0"/>
          </a:p>
        </p:txBody>
      </p:sp>
      <p:sp>
        <p:nvSpPr>
          <p:cNvPr id="4" name="Rounded Rectangle 3"/>
          <p:cNvSpPr/>
          <p:nvPr/>
        </p:nvSpPr>
        <p:spPr>
          <a:xfrm>
            <a:off x="3944344" y="4044163"/>
            <a:ext cx="3169085" cy="122755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t>Prey</a:t>
            </a:r>
            <a:endParaRPr lang="en-AU" dirty="0"/>
          </a:p>
        </p:txBody>
      </p:sp>
      <p:cxnSp>
        <p:nvCxnSpPr>
          <p:cNvPr id="7" name="Straight Arrow Connector 6"/>
          <p:cNvCxnSpPr/>
          <p:nvPr/>
        </p:nvCxnSpPr>
        <p:spPr>
          <a:xfrm>
            <a:off x="5753284" y="2860965"/>
            <a:ext cx="0" cy="894264"/>
          </a:xfrm>
          <a:prstGeom prst="straightConnector1">
            <a:avLst/>
          </a:prstGeom>
          <a:noFill/>
          <a:ln w="7620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 name="Line 1039"/>
          <p:cNvSpPr>
            <a:spLocks noChangeShapeType="1"/>
          </p:cNvSpPr>
          <p:nvPr/>
        </p:nvSpPr>
        <p:spPr bwMode="auto">
          <a:xfrm flipH="1" flipV="1">
            <a:off x="5168468" y="2806711"/>
            <a:ext cx="0" cy="948518"/>
          </a:xfrm>
          <a:prstGeom prst="line">
            <a:avLst/>
          </a:prstGeom>
          <a:noFill/>
          <a:ln w="7620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000" dirty="0"/>
          </a:p>
        </p:txBody>
      </p:sp>
      <p:sp>
        <p:nvSpPr>
          <p:cNvPr id="11" name="Up Arrow 10"/>
          <p:cNvSpPr/>
          <p:nvPr/>
        </p:nvSpPr>
        <p:spPr>
          <a:xfrm>
            <a:off x="3255989" y="4280701"/>
            <a:ext cx="457200" cy="718597"/>
          </a:xfrm>
          <a:prstGeom prst="up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Up Arrow 11"/>
          <p:cNvSpPr/>
          <p:nvPr/>
        </p:nvSpPr>
        <p:spPr>
          <a:xfrm rot="10800000">
            <a:off x="3255989" y="1699819"/>
            <a:ext cx="457200" cy="718597"/>
          </a:xfrm>
          <a:prstGeom prst="upArrow">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2" descr="C:\Users\s435389\AppData\Local\Microsoft\Windows\Temporary Internet Files\Content.IE5\4SJJIKS1\10788-illustration-of-a-cat-silhouette-pv[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8673" y="1699819"/>
            <a:ext cx="1031827" cy="98012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1411718" y="1511669"/>
            <a:ext cx="1559406" cy="923330"/>
          </a:xfrm>
          <a:prstGeom prst="rect">
            <a:avLst/>
          </a:prstGeom>
          <a:noFill/>
        </p:spPr>
        <p:txBody>
          <a:bodyPr wrap="square" rtlCol="0">
            <a:spAutoFit/>
          </a:bodyPr>
          <a:lstStyle/>
          <a:p>
            <a:r>
              <a:rPr lang="en-US" dirty="0" smtClean="0"/>
              <a:t>Target species reduction (e.g pest control)</a:t>
            </a:r>
            <a:endParaRPr lang="en-US" dirty="0"/>
          </a:p>
        </p:txBody>
      </p:sp>
      <p:sp>
        <p:nvSpPr>
          <p:cNvPr id="17" name="TextBox 16"/>
          <p:cNvSpPr txBox="1"/>
          <p:nvPr/>
        </p:nvSpPr>
        <p:spPr>
          <a:xfrm>
            <a:off x="1544614" y="4137106"/>
            <a:ext cx="1246207" cy="923330"/>
          </a:xfrm>
          <a:prstGeom prst="rect">
            <a:avLst/>
          </a:prstGeom>
          <a:noFill/>
        </p:spPr>
        <p:txBody>
          <a:bodyPr wrap="square" rtlCol="0">
            <a:spAutoFit/>
          </a:bodyPr>
          <a:lstStyle/>
          <a:p>
            <a:r>
              <a:rPr lang="en-US" dirty="0" smtClean="0"/>
              <a:t>Secondary species increases</a:t>
            </a:r>
            <a:endParaRPr lang="en-US" dirty="0"/>
          </a:p>
        </p:txBody>
      </p:sp>
      <p:pic>
        <p:nvPicPr>
          <p:cNvPr id="18" name="Picture 17"/>
          <p:cNvPicPr>
            <a:picLocks noChangeAspect="1"/>
          </p:cNvPicPr>
          <p:nvPr/>
        </p:nvPicPr>
        <p:blipFill>
          <a:blip r:embed="rId4">
            <a:extLst>
              <a:ext uri="{BEBA8EAE-BF5A-486C-A8C5-ECC9F3942E4B}">
                <a14:imgProps xmlns:a14="http://schemas.microsoft.com/office/drawing/2010/main">
                  <a14:imgLayer r:embed="rId5">
                    <a14:imgEffect>
                      <a14:backgroundRemoval t="310" b="99381" l="471" r="100000"/>
                    </a14:imgEffect>
                  </a14:imgLayer>
                </a14:imgProps>
              </a:ext>
            </a:extLst>
          </a:blip>
          <a:stretch>
            <a:fillRect/>
          </a:stretch>
        </p:blipFill>
        <p:spPr>
          <a:xfrm>
            <a:off x="5878673" y="4280701"/>
            <a:ext cx="1025967" cy="779735"/>
          </a:xfrm>
          <a:prstGeom prst="rect">
            <a:avLst/>
          </a:prstGeom>
        </p:spPr>
      </p:pic>
    </p:spTree>
    <p:extLst>
      <p:ext uri="{BB962C8B-B14F-4D97-AF65-F5344CB8AC3E}">
        <p14:creationId xmlns:p14="http://schemas.microsoft.com/office/powerpoint/2010/main" val="8784926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6412" y="915177"/>
            <a:ext cx="8001482" cy="5249225"/>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398879" y="2157678"/>
            <a:ext cx="2775959" cy="111448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t>Mesopredator 2</a:t>
            </a:r>
            <a:endParaRPr lang="en-AU" dirty="0"/>
          </a:p>
        </p:txBody>
      </p:sp>
      <p:sp>
        <p:nvSpPr>
          <p:cNvPr id="11" name="Rounded Rectangle 10"/>
          <p:cNvSpPr/>
          <p:nvPr/>
        </p:nvSpPr>
        <p:spPr>
          <a:xfrm>
            <a:off x="5114267" y="2157678"/>
            <a:ext cx="2775959" cy="115329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t>Mesopredator 1</a:t>
            </a:r>
            <a:endParaRPr lang="en-AU" dirty="0"/>
          </a:p>
        </p:txBody>
      </p:sp>
      <p:pic>
        <p:nvPicPr>
          <p:cNvPr id="9" name="Picture 4" descr="C:\Users\s435389\AppData\Local\Microsoft\Windows\Temporary Internet Files\Content.IE5\QMUFJVW1\silhouette-mouse-sitting[1].jp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2114" r="100000"/>
                    </a14:imgEffect>
                  </a14:imgLayer>
                </a14:imgProps>
              </a:ext>
              <a:ext uri="{28A0092B-C50C-407E-A947-70E740481C1C}">
                <a14:useLocalDpi xmlns:a14="http://schemas.microsoft.com/office/drawing/2010/main" val="0"/>
              </a:ext>
            </a:extLst>
          </a:blip>
          <a:srcRect/>
          <a:stretch>
            <a:fillRect/>
          </a:stretch>
        </p:blipFill>
        <p:spPr bwMode="auto">
          <a:xfrm flipH="1">
            <a:off x="5194576" y="2714920"/>
            <a:ext cx="632143" cy="624981"/>
          </a:xfrm>
          <a:prstGeom prst="rect">
            <a:avLst/>
          </a:prstGeom>
          <a:noFill/>
        </p:spPr>
      </p:pic>
      <p:cxnSp>
        <p:nvCxnSpPr>
          <p:cNvPr id="16" name="Straight Arrow Connector 15"/>
          <p:cNvCxnSpPr/>
          <p:nvPr/>
        </p:nvCxnSpPr>
        <p:spPr>
          <a:xfrm>
            <a:off x="3389426" y="2938873"/>
            <a:ext cx="1442447" cy="0"/>
          </a:xfrm>
          <a:prstGeom prst="straightConnector1">
            <a:avLst/>
          </a:prstGeom>
          <a:noFill/>
          <a:ln w="7620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Line 1039"/>
          <p:cNvSpPr>
            <a:spLocks noChangeShapeType="1"/>
          </p:cNvSpPr>
          <p:nvPr/>
        </p:nvSpPr>
        <p:spPr bwMode="auto">
          <a:xfrm flipH="1">
            <a:off x="3389426" y="2503863"/>
            <a:ext cx="1442446" cy="11387"/>
          </a:xfrm>
          <a:prstGeom prst="line">
            <a:avLst/>
          </a:prstGeom>
          <a:noFill/>
          <a:ln w="7620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000" dirty="0"/>
          </a:p>
        </p:txBody>
      </p:sp>
      <p:pic>
        <p:nvPicPr>
          <p:cNvPr id="2050" name="Picture 2" descr="C:\Users\s435389\AppData\Local\Microsoft\Windows\Temporary Internet Files\Content.IE5\QMUFJVW1\100881,1249383975,4[1].jpg"/>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600" b="97600" l="1000" r="99000"/>
                    </a14:imgEffect>
                  </a14:imgLayer>
                </a14:imgProps>
              </a:ext>
              <a:ext uri="{28A0092B-C50C-407E-A947-70E740481C1C}">
                <a14:useLocalDpi xmlns:a14="http://schemas.microsoft.com/office/drawing/2010/main" val="0"/>
              </a:ext>
            </a:extLst>
          </a:blip>
          <a:srcRect b="15247"/>
          <a:stretch/>
        </p:blipFill>
        <p:spPr bwMode="auto">
          <a:xfrm flipH="1">
            <a:off x="398879" y="2242047"/>
            <a:ext cx="779703" cy="574675"/>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1"/>
          <p:cNvSpPr>
            <a:spLocks noGrp="1"/>
          </p:cNvSpPr>
          <p:nvPr>
            <p:ph type="title"/>
          </p:nvPr>
        </p:nvSpPr>
        <p:spPr>
          <a:xfrm>
            <a:off x="150381" y="97206"/>
            <a:ext cx="4331743" cy="668556"/>
          </a:xfrm>
        </p:spPr>
        <p:txBody>
          <a:bodyPr>
            <a:normAutofit/>
          </a:bodyPr>
          <a:lstStyle/>
          <a:p>
            <a:r>
              <a:rPr lang="en-US" dirty="0" smtClean="0"/>
              <a:t>Competitor release</a:t>
            </a:r>
            <a:endParaRPr lang="en-US" dirty="0"/>
          </a:p>
        </p:txBody>
      </p:sp>
      <p:sp>
        <p:nvSpPr>
          <p:cNvPr id="10" name="Up Arrow 9"/>
          <p:cNvSpPr/>
          <p:nvPr/>
        </p:nvSpPr>
        <p:spPr>
          <a:xfrm>
            <a:off x="5510648" y="3464623"/>
            <a:ext cx="457200" cy="718597"/>
          </a:xfrm>
          <a:prstGeom prst="up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Up Arrow 11"/>
          <p:cNvSpPr/>
          <p:nvPr/>
        </p:nvSpPr>
        <p:spPr>
          <a:xfrm rot="10800000">
            <a:off x="2521784" y="1230819"/>
            <a:ext cx="457200" cy="718597"/>
          </a:xfrm>
          <a:prstGeom prst="upArrow">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709669" y="1029351"/>
            <a:ext cx="1559406" cy="923330"/>
          </a:xfrm>
          <a:prstGeom prst="rect">
            <a:avLst/>
          </a:prstGeom>
          <a:noFill/>
        </p:spPr>
        <p:txBody>
          <a:bodyPr wrap="square" rtlCol="0">
            <a:spAutoFit/>
          </a:bodyPr>
          <a:lstStyle/>
          <a:p>
            <a:r>
              <a:rPr lang="en-US" dirty="0" smtClean="0"/>
              <a:t>Target species reduction (e.g pest control)</a:t>
            </a:r>
            <a:endParaRPr lang="en-US" dirty="0"/>
          </a:p>
        </p:txBody>
      </p:sp>
      <p:sp>
        <p:nvSpPr>
          <p:cNvPr id="14" name="TextBox 13"/>
          <p:cNvSpPr txBox="1"/>
          <p:nvPr/>
        </p:nvSpPr>
        <p:spPr>
          <a:xfrm>
            <a:off x="6147241" y="3647129"/>
            <a:ext cx="1559406" cy="923330"/>
          </a:xfrm>
          <a:prstGeom prst="rect">
            <a:avLst/>
          </a:prstGeom>
          <a:noFill/>
        </p:spPr>
        <p:txBody>
          <a:bodyPr wrap="square" rtlCol="0">
            <a:spAutoFit/>
          </a:bodyPr>
          <a:lstStyle/>
          <a:p>
            <a:r>
              <a:rPr lang="en-US" dirty="0" smtClean="0"/>
              <a:t>Secondary species increases</a:t>
            </a:r>
            <a:endParaRPr lang="en-US" dirty="0"/>
          </a:p>
        </p:txBody>
      </p:sp>
      <p:sp>
        <p:nvSpPr>
          <p:cNvPr id="15" name="TextBox 14"/>
          <p:cNvSpPr txBox="1"/>
          <p:nvPr/>
        </p:nvSpPr>
        <p:spPr>
          <a:xfrm>
            <a:off x="166412" y="6219057"/>
            <a:ext cx="6921388" cy="646331"/>
          </a:xfrm>
          <a:prstGeom prst="rect">
            <a:avLst/>
          </a:prstGeom>
          <a:noFill/>
        </p:spPr>
        <p:txBody>
          <a:bodyPr wrap="square" rtlCol="0">
            <a:spAutoFit/>
          </a:bodyPr>
          <a:lstStyle/>
          <a:p>
            <a:r>
              <a:rPr lang="en-US" dirty="0" err="1" smtClean="0"/>
              <a:t>Caut</a:t>
            </a:r>
            <a:r>
              <a:rPr lang="en-US" dirty="0" smtClean="0"/>
              <a:t> et al. (2007). Rats dying for mice: Modeling the competitor release effect</a:t>
            </a:r>
            <a:endParaRPr lang="en-US" dirty="0"/>
          </a:p>
        </p:txBody>
      </p:sp>
      <p:pic>
        <p:nvPicPr>
          <p:cNvPr id="3" name="Picture 2" descr="Screen Shot 2016-06-29 at 10.45.25 PM.png"/>
          <p:cNvPicPr>
            <a:picLocks noChangeAspect="1"/>
          </p:cNvPicPr>
          <p:nvPr/>
        </p:nvPicPr>
        <p:blipFill rotWithShape="1">
          <a:blip r:embed="rId7">
            <a:extLst>
              <a:ext uri="{28A0092B-C50C-407E-A947-70E740481C1C}">
                <a14:useLocalDpi xmlns:a14="http://schemas.microsoft.com/office/drawing/2010/main" val="0"/>
              </a:ext>
            </a:extLst>
          </a:blip>
          <a:srcRect l="8823" r="8340" b="12749"/>
          <a:stretch/>
        </p:blipFill>
        <p:spPr>
          <a:xfrm>
            <a:off x="398879" y="3464623"/>
            <a:ext cx="4715388" cy="2636532"/>
          </a:xfrm>
          <a:prstGeom prst="rect">
            <a:avLst/>
          </a:prstGeom>
        </p:spPr>
      </p:pic>
    </p:spTree>
    <p:extLst>
      <p:ext uri="{BB962C8B-B14F-4D97-AF65-F5344CB8AC3E}">
        <p14:creationId xmlns:p14="http://schemas.microsoft.com/office/powerpoint/2010/main" val="27532753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63625" y="965201"/>
            <a:ext cx="8146980" cy="5254276"/>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7" name="Group 6"/>
          <p:cNvGrpSpPr/>
          <p:nvPr/>
        </p:nvGrpSpPr>
        <p:grpSpPr>
          <a:xfrm>
            <a:off x="1354634" y="1334255"/>
            <a:ext cx="3480770" cy="1594980"/>
            <a:chOff x="889348" y="1766169"/>
            <a:chExt cx="3480770" cy="1594980"/>
          </a:xfrm>
        </p:grpSpPr>
        <p:sp>
          <p:nvSpPr>
            <p:cNvPr id="4" name="Rounded Rectangle 3"/>
            <p:cNvSpPr/>
            <p:nvPr/>
          </p:nvSpPr>
          <p:spPr>
            <a:xfrm>
              <a:off x="889348" y="1766169"/>
              <a:ext cx="3453007" cy="154070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err="1" smtClean="0"/>
                <a:t>Superpredator</a:t>
              </a:r>
              <a:endParaRPr lang="en-AU" dirty="0"/>
            </a:p>
          </p:txBody>
        </p:sp>
        <p:pic>
          <p:nvPicPr>
            <p:cNvPr id="1026" name="Picture 2" descr="C:\Users\s435389\AppData\Local\Microsoft\Windows\Temporary Internet Files\Content.IE5\4SJJIKS1\10788-illustration-of-a-cat-silhouette-pv[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1883" y="2070968"/>
              <a:ext cx="1358235" cy="12901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4952660" y="3110400"/>
            <a:ext cx="3169085" cy="1227551"/>
            <a:chOff x="5532375" y="2690784"/>
            <a:chExt cx="3169085" cy="1227551"/>
          </a:xfrm>
        </p:grpSpPr>
        <p:sp>
          <p:nvSpPr>
            <p:cNvPr id="5" name="Rounded Rectangle 4"/>
            <p:cNvSpPr/>
            <p:nvPr/>
          </p:nvSpPr>
          <p:spPr>
            <a:xfrm>
              <a:off x="5532375" y="2690784"/>
              <a:ext cx="3169085" cy="122755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M</a:t>
              </a:r>
              <a:r>
                <a:rPr lang="en-AU" dirty="0" smtClean="0"/>
                <a:t>esopredator</a:t>
              </a:r>
              <a:endParaRPr lang="en-AU" dirty="0"/>
            </a:p>
          </p:txBody>
        </p:sp>
        <p:pic>
          <p:nvPicPr>
            <p:cNvPr id="1028" name="Picture 4" descr="C:\Users\s435389\AppData\Local\Microsoft\Windows\Temporary Internet Files\Content.IE5\QMUFJVW1\silhouette-mouse-sitting[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6556" y="3022962"/>
              <a:ext cx="624981" cy="624981"/>
            </a:xfrm>
            <a:prstGeom prst="rect">
              <a:avLst/>
            </a:prstGeom>
            <a:noFill/>
          </p:spPr>
        </p:pic>
      </p:grpSp>
      <p:grpSp>
        <p:nvGrpSpPr>
          <p:cNvPr id="9" name="Group 8"/>
          <p:cNvGrpSpPr/>
          <p:nvPr/>
        </p:nvGrpSpPr>
        <p:grpSpPr>
          <a:xfrm>
            <a:off x="1666319" y="4779501"/>
            <a:ext cx="3169085" cy="1253624"/>
            <a:chOff x="2757813" y="5011478"/>
            <a:chExt cx="3169085" cy="1253624"/>
          </a:xfrm>
        </p:grpSpPr>
        <p:sp>
          <p:nvSpPr>
            <p:cNvPr id="6" name="Rounded Rectangle 5"/>
            <p:cNvSpPr/>
            <p:nvPr/>
          </p:nvSpPr>
          <p:spPr>
            <a:xfrm>
              <a:off x="2757813" y="5037551"/>
              <a:ext cx="3169085" cy="122755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t>Prey</a:t>
              </a:r>
              <a:endParaRPr lang="en-AU" dirty="0"/>
            </a:p>
          </p:txBody>
        </p:sp>
        <p:pic>
          <p:nvPicPr>
            <p:cNvPr id="1033" name="Picture 9" descr="C:\Users\s435389\AppData\Local\Microsoft\Windows\Temporary Internet Files\Content.IE5\QMUFJVW1\Zeichnung[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7616" y="5011478"/>
              <a:ext cx="1253624" cy="1253624"/>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Line 1036"/>
          <p:cNvSpPr>
            <a:spLocks noChangeShapeType="1"/>
          </p:cNvSpPr>
          <p:nvPr/>
        </p:nvSpPr>
        <p:spPr bwMode="auto">
          <a:xfrm>
            <a:off x="2218964" y="3036077"/>
            <a:ext cx="436655" cy="1594007"/>
          </a:xfrm>
          <a:prstGeom prst="line">
            <a:avLst/>
          </a:prstGeom>
          <a:noFill/>
          <a:ln w="7620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000" dirty="0"/>
          </a:p>
        </p:txBody>
      </p:sp>
      <p:sp>
        <p:nvSpPr>
          <p:cNvPr id="23" name="Line 1036"/>
          <p:cNvSpPr>
            <a:spLocks noChangeShapeType="1"/>
          </p:cNvSpPr>
          <p:nvPr/>
        </p:nvSpPr>
        <p:spPr bwMode="auto">
          <a:xfrm flipH="1">
            <a:off x="4952660" y="4485129"/>
            <a:ext cx="1624756" cy="1181421"/>
          </a:xfrm>
          <a:prstGeom prst="line">
            <a:avLst/>
          </a:prstGeom>
          <a:noFill/>
          <a:ln w="76200" cmpd="sng">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000" dirty="0"/>
          </a:p>
        </p:txBody>
      </p:sp>
      <p:sp>
        <p:nvSpPr>
          <p:cNvPr id="24" name="Line 1039"/>
          <p:cNvSpPr>
            <a:spLocks noChangeShapeType="1"/>
          </p:cNvSpPr>
          <p:nvPr/>
        </p:nvSpPr>
        <p:spPr bwMode="auto">
          <a:xfrm>
            <a:off x="4952660" y="1952832"/>
            <a:ext cx="1624756" cy="976403"/>
          </a:xfrm>
          <a:prstGeom prst="line">
            <a:avLst/>
          </a:prstGeom>
          <a:noFill/>
          <a:ln w="7620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000" dirty="0"/>
          </a:p>
        </p:txBody>
      </p:sp>
      <p:sp>
        <p:nvSpPr>
          <p:cNvPr id="27" name="Title 1"/>
          <p:cNvSpPr>
            <a:spLocks noGrp="1"/>
          </p:cNvSpPr>
          <p:nvPr>
            <p:ph type="title"/>
          </p:nvPr>
        </p:nvSpPr>
        <p:spPr>
          <a:xfrm>
            <a:off x="81005" y="84047"/>
            <a:ext cx="4419795" cy="747084"/>
          </a:xfrm>
        </p:spPr>
        <p:txBody>
          <a:bodyPr>
            <a:normAutofit/>
          </a:bodyPr>
          <a:lstStyle/>
          <a:p>
            <a:r>
              <a:rPr lang="en-US" dirty="0" smtClean="0"/>
              <a:t>Mesopredator release</a:t>
            </a:r>
            <a:endParaRPr lang="en-US" dirty="0"/>
          </a:p>
        </p:txBody>
      </p:sp>
      <p:sp>
        <p:nvSpPr>
          <p:cNvPr id="2" name="Up Arrow 1"/>
          <p:cNvSpPr/>
          <p:nvPr/>
        </p:nvSpPr>
        <p:spPr>
          <a:xfrm>
            <a:off x="6665350" y="2210638"/>
            <a:ext cx="457200" cy="718597"/>
          </a:xfrm>
          <a:prstGeom prst="up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Up Arrow 15"/>
          <p:cNvSpPr/>
          <p:nvPr/>
        </p:nvSpPr>
        <p:spPr>
          <a:xfrm rot="10800000">
            <a:off x="457200" y="1722437"/>
            <a:ext cx="457200" cy="718597"/>
          </a:xfrm>
          <a:prstGeom prst="upArrow">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186716" y="2590231"/>
            <a:ext cx="1167918" cy="1477328"/>
          </a:xfrm>
          <a:prstGeom prst="rect">
            <a:avLst/>
          </a:prstGeom>
          <a:noFill/>
        </p:spPr>
        <p:txBody>
          <a:bodyPr wrap="square" rtlCol="0">
            <a:spAutoFit/>
          </a:bodyPr>
          <a:lstStyle/>
          <a:p>
            <a:r>
              <a:rPr lang="en-US" dirty="0" smtClean="0"/>
              <a:t>Target species reduction (e.g pest control)</a:t>
            </a:r>
            <a:endParaRPr lang="en-US" dirty="0"/>
          </a:p>
        </p:txBody>
      </p:sp>
      <p:sp>
        <p:nvSpPr>
          <p:cNvPr id="20" name="TextBox 19"/>
          <p:cNvSpPr txBox="1"/>
          <p:nvPr/>
        </p:nvSpPr>
        <p:spPr>
          <a:xfrm>
            <a:off x="5435600" y="1399271"/>
            <a:ext cx="3078205" cy="646331"/>
          </a:xfrm>
          <a:prstGeom prst="rect">
            <a:avLst/>
          </a:prstGeom>
          <a:noFill/>
        </p:spPr>
        <p:txBody>
          <a:bodyPr wrap="square" rtlCol="0">
            <a:spAutoFit/>
          </a:bodyPr>
          <a:lstStyle/>
          <a:p>
            <a:r>
              <a:rPr lang="en-US" dirty="0" smtClean="0"/>
              <a:t>Secondary species increases (“mesopredator release”)</a:t>
            </a:r>
            <a:endParaRPr lang="en-US" dirty="0"/>
          </a:p>
        </p:txBody>
      </p:sp>
      <p:sp>
        <p:nvSpPr>
          <p:cNvPr id="21" name="TextBox 20"/>
          <p:cNvSpPr txBox="1"/>
          <p:nvPr/>
        </p:nvSpPr>
        <p:spPr>
          <a:xfrm>
            <a:off x="166412" y="6219057"/>
            <a:ext cx="6921388" cy="1200329"/>
          </a:xfrm>
          <a:prstGeom prst="rect">
            <a:avLst/>
          </a:prstGeom>
          <a:noFill/>
        </p:spPr>
        <p:txBody>
          <a:bodyPr wrap="square" rtlCol="0">
            <a:spAutoFit/>
          </a:bodyPr>
          <a:lstStyle/>
          <a:p>
            <a:r>
              <a:rPr lang="en-US" dirty="0" smtClean="0"/>
              <a:t>Soule et al. (1988). Reconstructed </a:t>
            </a:r>
            <a:r>
              <a:rPr lang="en-US" dirty="0"/>
              <a:t>dynamics of rapid extinctions of chaparral-requiring birds in urban habitat islands</a:t>
            </a:r>
          </a:p>
          <a:p>
            <a:endParaRPr lang="en-US" dirty="0" smtClean="0"/>
          </a:p>
          <a:p>
            <a:endParaRPr lang="en-US" dirty="0"/>
          </a:p>
        </p:txBody>
      </p:sp>
    </p:spTree>
    <p:extLst>
      <p:ext uri="{BB962C8B-B14F-4D97-AF65-F5344CB8AC3E}">
        <p14:creationId xmlns:p14="http://schemas.microsoft.com/office/powerpoint/2010/main" val="34696954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60382" y="1079500"/>
            <a:ext cx="8028832" cy="5167992"/>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2675134" y="1369050"/>
            <a:ext cx="3618143" cy="1540702"/>
            <a:chOff x="751975" y="2016768"/>
            <a:chExt cx="3618143" cy="1540702"/>
          </a:xfrm>
        </p:grpSpPr>
        <p:sp>
          <p:nvSpPr>
            <p:cNvPr id="5" name="Rounded Rectangle 4"/>
            <p:cNvSpPr/>
            <p:nvPr/>
          </p:nvSpPr>
          <p:spPr>
            <a:xfrm>
              <a:off x="751975" y="2016768"/>
              <a:ext cx="3453007" cy="154070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err="1" smtClean="0"/>
                <a:t>Superpredator</a:t>
              </a:r>
              <a:endParaRPr lang="en-AU" dirty="0"/>
            </a:p>
          </p:txBody>
        </p:sp>
        <p:pic>
          <p:nvPicPr>
            <p:cNvPr id="6" name="Picture 2" descr="C:\Users\s435389\AppData\Local\Microsoft\Windows\Temporary Internet Files\Content.IE5\4SJJIKS1\10788-illustration-of-a-cat-silhouette-pv[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1883" y="2087893"/>
              <a:ext cx="1358235" cy="1290181"/>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ounded Rectangle 7"/>
          <p:cNvSpPr/>
          <p:nvPr/>
        </p:nvSpPr>
        <p:spPr>
          <a:xfrm>
            <a:off x="4935042" y="4333804"/>
            <a:ext cx="3169085" cy="122755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t>Mesopredator 2</a:t>
            </a:r>
            <a:endParaRPr lang="en-AU" dirty="0"/>
          </a:p>
        </p:txBody>
      </p:sp>
      <p:sp>
        <p:nvSpPr>
          <p:cNvPr id="11" name="Rounded Rectangle 10"/>
          <p:cNvSpPr/>
          <p:nvPr/>
        </p:nvSpPr>
        <p:spPr>
          <a:xfrm>
            <a:off x="328485" y="4333804"/>
            <a:ext cx="3169085" cy="122755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t>Herbivore</a:t>
            </a:r>
            <a:endParaRPr lang="en-AU" dirty="0"/>
          </a:p>
        </p:txBody>
      </p:sp>
      <p:sp>
        <p:nvSpPr>
          <p:cNvPr id="13" name="Line 1036"/>
          <p:cNvSpPr>
            <a:spLocks noChangeShapeType="1"/>
          </p:cNvSpPr>
          <p:nvPr/>
        </p:nvSpPr>
        <p:spPr bwMode="auto">
          <a:xfrm flipH="1">
            <a:off x="1918042" y="3060700"/>
            <a:ext cx="757091" cy="1204683"/>
          </a:xfrm>
          <a:prstGeom prst="line">
            <a:avLst/>
          </a:prstGeom>
          <a:noFill/>
          <a:ln w="3810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000" dirty="0"/>
          </a:p>
        </p:txBody>
      </p:sp>
      <p:sp>
        <p:nvSpPr>
          <p:cNvPr id="15" name="Line 1039"/>
          <p:cNvSpPr>
            <a:spLocks noChangeShapeType="1"/>
          </p:cNvSpPr>
          <p:nvPr/>
        </p:nvSpPr>
        <p:spPr bwMode="auto">
          <a:xfrm>
            <a:off x="6293277" y="3060700"/>
            <a:ext cx="883443" cy="1204683"/>
          </a:xfrm>
          <a:prstGeom prst="line">
            <a:avLst/>
          </a:prstGeom>
          <a:noFill/>
          <a:ln w="3810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000" dirty="0"/>
          </a:p>
        </p:txBody>
      </p:sp>
      <p:pic>
        <p:nvPicPr>
          <p:cNvPr id="3074" name="Picture 2" descr="C:\Users\s435389\AppData\Local\Microsoft\Windows\Temporary Internet Files\Content.IE5\TMH38934\129648084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485" y="4408666"/>
            <a:ext cx="1022000" cy="1051256"/>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p:cNvSpPr>
            <a:spLocks noGrp="1"/>
          </p:cNvSpPr>
          <p:nvPr>
            <p:ph type="title"/>
          </p:nvPr>
        </p:nvSpPr>
        <p:spPr>
          <a:xfrm>
            <a:off x="160382" y="153237"/>
            <a:ext cx="4505605" cy="836650"/>
          </a:xfrm>
        </p:spPr>
        <p:txBody>
          <a:bodyPr>
            <a:normAutofit/>
          </a:bodyPr>
          <a:lstStyle/>
          <a:p>
            <a:r>
              <a:rPr lang="en-US" dirty="0" err="1" smtClean="0"/>
              <a:t>Hyperpredator</a:t>
            </a:r>
            <a:r>
              <a:rPr lang="en-US" dirty="0" smtClean="0"/>
              <a:t> release</a:t>
            </a:r>
            <a:endParaRPr lang="en-US" dirty="0"/>
          </a:p>
        </p:txBody>
      </p:sp>
      <p:sp>
        <p:nvSpPr>
          <p:cNvPr id="14" name="Up Arrow 13"/>
          <p:cNvSpPr/>
          <p:nvPr/>
        </p:nvSpPr>
        <p:spPr>
          <a:xfrm rot="10800000">
            <a:off x="4401639" y="4648359"/>
            <a:ext cx="457200" cy="718597"/>
          </a:xfrm>
          <a:prstGeom prst="up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Up Arrow 15"/>
          <p:cNvSpPr/>
          <p:nvPr/>
        </p:nvSpPr>
        <p:spPr>
          <a:xfrm rot="10800000">
            <a:off x="3583635" y="4648359"/>
            <a:ext cx="457200" cy="718597"/>
          </a:xfrm>
          <a:prstGeom prst="up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2460688" y="3351459"/>
            <a:ext cx="1559406" cy="923330"/>
          </a:xfrm>
          <a:prstGeom prst="rect">
            <a:avLst/>
          </a:prstGeom>
          <a:noFill/>
        </p:spPr>
        <p:txBody>
          <a:bodyPr wrap="square" rtlCol="0">
            <a:spAutoFit/>
          </a:bodyPr>
          <a:lstStyle/>
          <a:p>
            <a:r>
              <a:rPr lang="en-US" dirty="0" smtClean="0"/>
              <a:t>Target species reduction (e.g pest control)</a:t>
            </a:r>
            <a:endParaRPr lang="en-US" dirty="0"/>
          </a:p>
        </p:txBody>
      </p:sp>
      <p:sp>
        <p:nvSpPr>
          <p:cNvPr id="20" name="TextBox 19"/>
          <p:cNvSpPr txBox="1"/>
          <p:nvPr/>
        </p:nvSpPr>
        <p:spPr>
          <a:xfrm>
            <a:off x="4665987" y="3351459"/>
            <a:ext cx="1954484" cy="923330"/>
          </a:xfrm>
          <a:prstGeom prst="rect">
            <a:avLst/>
          </a:prstGeom>
          <a:noFill/>
        </p:spPr>
        <p:txBody>
          <a:bodyPr wrap="square" rtlCol="0">
            <a:spAutoFit/>
          </a:bodyPr>
          <a:lstStyle/>
          <a:p>
            <a:r>
              <a:rPr lang="en-US" dirty="0" smtClean="0"/>
              <a:t>Secondary species increases (“surprise effect”)</a:t>
            </a:r>
            <a:endParaRPr lang="en-US" dirty="0"/>
          </a:p>
        </p:txBody>
      </p:sp>
      <p:pic>
        <p:nvPicPr>
          <p:cNvPr id="2" name="Picture 1"/>
          <p:cNvPicPr>
            <a:picLocks noChangeAspect="1"/>
          </p:cNvPicPr>
          <p:nvPr/>
        </p:nvPicPr>
        <p:blipFill rotWithShape="1">
          <a:blip r:embed="rId5">
            <a:extLst>
              <a:ext uri="{BEBA8EAE-BF5A-486C-A8C5-ECC9F3942E4B}">
                <a14:imgProps xmlns:a14="http://schemas.microsoft.com/office/drawing/2010/main">
                  <a14:imgLayer r:embed="rId6">
                    <a14:imgEffect>
                      <a14:backgroundRemoval t="5765" b="94457" l="14096" r="85904"/>
                    </a14:imgEffect>
                  </a14:imgLayer>
                </a14:imgProps>
              </a:ext>
            </a:extLst>
          </a:blip>
          <a:srcRect l="14112" t="5803" r="14235" b="5787"/>
          <a:stretch/>
        </p:blipFill>
        <p:spPr>
          <a:xfrm>
            <a:off x="7083031" y="4581513"/>
            <a:ext cx="890283" cy="878409"/>
          </a:xfrm>
          <a:prstGeom prst="rect">
            <a:avLst/>
          </a:prstGeom>
        </p:spPr>
      </p:pic>
      <p:sp>
        <p:nvSpPr>
          <p:cNvPr id="21" name="TextBox 20"/>
          <p:cNvSpPr txBox="1"/>
          <p:nvPr/>
        </p:nvSpPr>
        <p:spPr>
          <a:xfrm>
            <a:off x="166412" y="6219057"/>
            <a:ext cx="6921388" cy="1200329"/>
          </a:xfrm>
          <a:prstGeom prst="rect">
            <a:avLst/>
          </a:prstGeom>
          <a:noFill/>
        </p:spPr>
        <p:txBody>
          <a:bodyPr wrap="square" rtlCol="0">
            <a:spAutoFit/>
          </a:bodyPr>
          <a:lstStyle/>
          <a:p>
            <a:r>
              <a:rPr lang="en-US" dirty="0" smtClean="0"/>
              <a:t>Courchamp et al. (2000). Rabbits killing birds: modeling the hyperpredation process</a:t>
            </a:r>
            <a:endParaRPr lang="en-US" dirty="0"/>
          </a:p>
          <a:p>
            <a:endParaRPr lang="en-US" dirty="0" smtClean="0"/>
          </a:p>
          <a:p>
            <a:endParaRPr lang="en-US" dirty="0"/>
          </a:p>
        </p:txBody>
      </p:sp>
    </p:spTree>
    <p:extLst>
      <p:ext uri="{BB962C8B-B14F-4D97-AF65-F5344CB8AC3E}">
        <p14:creationId xmlns:p14="http://schemas.microsoft.com/office/powerpoint/2010/main" val="20438946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9054" y="125221"/>
            <a:ext cx="3800818" cy="705910"/>
          </a:xfrm>
        </p:spPr>
        <p:txBody>
          <a:bodyPr/>
          <a:lstStyle/>
          <a:p>
            <a:r>
              <a:rPr lang="en-US" dirty="0" smtClean="0"/>
              <a:t>New Zealand pests</a:t>
            </a:r>
            <a:endParaRPr lang="en-US" dirty="0"/>
          </a:p>
        </p:txBody>
      </p:sp>
      <p:sp>
        <p:nvSpPr>
          <p:cNvPr id="4" name="Footer Placeholder 3"/>
          <p:cNvSpPr>
            <a:spLocks noGrp="1"/>
          </p:cNvSpPr>
          <p:nvPr>
            <p:ph type="ftr" sz="quarter" idx="11"/>
          </p:nvPr>
        </p:nvSpPr>
        <p:spPr/>
        <p:txBody>
          <a:bodyPr/>
          <a:lstStyle/>
          <a:p>
            <a:r>
              <a:rPr lang="en-US" smtClean="0"/>
              <a:t>Title of Presentation</a:t>
            </a:r>
            <a:endParaRPr lang="en-US" dirty="0"/>
          </a:p>
        </p:txBody>
      </p:sp>
      <p:sp>
        <p:nvSpPr>
          <p:cNvPr id="5" name="Slide Number Placeholder 4"/>
          <p:cNvSpPr>
            <a:spLocks noGrp="1"/>
          </p:cNvSpPr>
          <p:nvPr>
            <p:ph type="sldNum" sz="quarter" idx="12"/>
          </p:nvPr>
        </p:nvSpPr>
        <p:spPr/>
        <p:txBody>
          <a:bodyPr/>
          <a:lstStyle/>
          <a:p>
            <a:fld id="{72B1DA50-9CDF-674D-ABF9-B3DB44414AAD}" type="slidenum">
              <a:rPr lang="en-US" smtClean="0"/>
              <a:pPr/>
              <a:t>26</a:t>
            </a:fld>
            <a:endParaRPr lang="en-US" dirty="0"/>
          </a:p>
        </p:txBody>
      </p:sp>
      <p:graphicFrame>
        <p:nvGraphicFramePr>
          <p:cNvPr id="11" name="Object 2"/>
          <p:cNvGraphicFramePr>
            <a:graphicFrameLocks noGrp="1" noChangeAspect="1"/>
          </p:cNvGraphicFramePr>
          <p:nvPr>
            <p:ph idx="1"/>
            <p:extLst>
              <p:ext uri="{D42A27DB-BD31-4B8C-83A1-F6EECF244321}">
                <p14:modId xmlns:p14="http://schemas.microsoft.com/office/powerpoint/2010/main" val="926705243"/>
              </p:ext>
            </p:extLst>
          </p:nvPr>
        </p:nvGraphicFramePr>
        <p:xfrm>
          <a:off x="1862610" y="3550801"/>
          <a:ext cx="4841084" cy="3630393"/>
        </p:xfrm>
        <a:graphic>
          <a:graphicData uri="http://schemas.openxmlformats.org/presentationml/2006/ole">
            <mc:AlternateContent xmlns:mc="http://schemas.openxmlformats.org/markup-compatibility/2006">
              <mc:Choice xmlns:v="urn:schemas-microsoft-com:vml" Requires="v">
                <p:oleObj spid="_x0000_s3116" name="Presentation" r:id="rId4" imgW="4570415" imgH="3427412" progId="PowerPoint.Show.8">
                  <p:embed/>
                </p:oleObj>
              </mc:Choice>
              <mc:Fallback>
                <p:oleObj name="Presentation" r:id="rId4" imgW="4570415" imgH="3427412" progId="PowerPoint.Show.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2610" y="3550801"/>
                        <a:ext cx="4841084" cy="3630393"/>
                      </a:xfrm>
                      <a:prstGeom prst="rect">
                        <a:avLst/>
                      </a:prstGeom>
                      <a:noFill/>
                      <a:ln>
                        <a:noFill/>
                      </a:ln>
                      <a:effectLst/>
                    </p:spPr>
                  </p:pic>
                </p:oleObj>
              </mc:Fallback>
            </mc:AlternateContent>
          </a:graphicData>
        </a:graphic>
      </p:graphicFrame>
      <p:pic>
        <p:nvPicPr>
          <p:cNvPr id="6" name="Picture 5" descr="F:\two\IMG43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6684" y="2020659"/>
            <a:ext cx="3278759" cy="2140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ject 2"/>
          <p:cNvPicPr>
            <a:picLocks noChangeAspect="1" noChangeArrowheads="1"/>
          </p:cNvPicPr>
          <p:nvPr/>
        </p:nvPicPr>
        <p:blipFill>
          <a:blip r:embed="rId7" cstate="print"/>
          <a:srcRect/>
          <a:stretch>
            <a:fillRect/>
          </a:stretch>
        </p:blipFill>
        <p:spPr bwMode="auto">
          <a:xfrm>
            <a:off x="0" y="2642966"/>
            <a:ext cx="3744416" cy="4930447"/>
          </a:xfrm>
          <a:prstGeom prst="rect">
            <a:avLst/>
          </a:prstGeom>
          <a:noFill/>
          <a:ln w="9525">
            <a:noFill/>
            <a:miter lim="800000"/>
            <a:headEnd/>
            <a:tailEnd/>
          </a:ln>
        </p:spPr>
      </p:pic>
      <p:pic>
        <p:nvPicPr>
          <p:cNvPr id="7" name="Picture 6" descr="D:\01 Work\06 Teaching\Pictures for teaching\Mammals\mustelids\nivalis\Weasel 3 Daily Mail.jpg"/>
          <p:cNvPicPr>
            <a:picLocks noChangeAspect="1" noChangeArrowheads="1"/>
          </p:cNvPicPr>
          <p:nvPr/>
        </p:nvPicPr>
        <p:blipFill>
          <a:blip r:embed="rId8" cstate="print"/>
          <a:srcRect/>
          <a:stretch>
            <a:fillRect/>
          </a:stretch>
        </p:blipFill>
        <p:spPr bwMode="auto">
          <a:xfrm>
            <a:off x="5656684" y="4161462"/>
            <a:ext cx="3487316" cy="1985467"/>
          </a:xfrm>
          <a:prstGeom prst="rect">
            <a:avLst/>
          </a:prstGeom>
          <a:noFill/>
          <a:ln w="9525">
            <a:noFill/>
            <a:miter lim="800000"/>
            <a:headEnd/>
            <a:tailEnd/>
          </a:ln>
        </p:spPr>
      </p:pic>
      <p:pic>
        <p:nvPicPr>
          <p:cNvPr id="12" name="Picture 11"/>
          <p:cNvPicPr>
            <a:picLocks noChangeAspect="1"/>
          </p:cNvPicPr>
          <p:nvPr/>
        </p:nvPicPr>
        <p:blipFill>
          <a:blip r:embed="rId9"/>
          <a:stretch>
            <a:fillRect/>
          </a:stretch>
        </p:blipFill>
        <p:spPr>
          <a:xfrm>
            <a:off x="2976357" y="1741113"/>
            <a:ext cx="3727337" cy="2420349"/>
          </a:xfrm>
          <a:prstGeom prst="rect">
            <a:avLst/>
          </a:prstGeom>
        </p:spPr>
      </p:pic>
      <p:pic>
        <p:nvPicPr>
          <p:cNvPr id="13" name="Picture 12"/>
          <p:cNvPicPr>
            <a:picLocks noChangeAspect="1"/>
          </p:cNvPicPr>
          <p:nvPr/>
        </p:nvPicPr>
        <p:blipFill>
          <a:blip r:embed="rId10"/>
          <a:stretch>
            <a:fillRect/>
          </a:stretch>
        </p:blipFill>
        <p:spPr>
          <a:xfrm>
            <a:off x="6350000" y="-40863"/>
            <a:ext cx="2794000" cy="2095500"/>
          </a:xfrm>
          <a:prstGeom prst="rect">
            <a:avLst/>
          </a:prstGeom>
        </p:spPr>
      </p:pic>
      <p:pic>
        <p:nvPicPr>
          <p:cNvPr id="14" name="Picture 13"/>
          <p:cNvPicPr>
            <a:picLocks noChangeAspect="1"/>
          </p:cNvPicPr>
          <p:nvPr/>
        </p:nvPicPr>
        <p:blipFill>
          <a:blip r:embed="rId11"/>
          <a:stretch>
            <a:fillRect/>
          </a:stretch>
        </p:blipFill>
        <p:spPr>
          <a:xfrm>
            <a:off x="0" y="938503"/>
            <a:ext cx="2976357" cy="2232268"/>
          </a:xfrm>
          <a:prstGeom prst="rect">
            <a:avLst/>
          </a:prstGeom>
        </p:spPr>
      </p:pic>
      <p:sp>
        <p:nvSpPr>
          <p:cNvPr id="15" name="TextBox 14"/>
          <p:cNvSpPr txBox="1"/>
          <p:nvPr/>
        </p:nvSpPr>
        <p:spPr>
          <a:xfrm rot="16200000">
            <a:off x="3371804" y="4532076"/>
            <a:ext cx="1018227" cy="276999"/>
          </a:xfrm>
          <a:prstGeom prst="rect">
            <a:avLst/>
          </a:prstGeom>
          <a:noFill/>
        </p:spPr>
        <p:txBody>
          <a:bodyPr wrap="none" rtlCol="0">
            <a:spAutoFit/>
          </a:bodyPr>
          <a:lstStyle/>
          <a:p>
            <a:r>
              <a:rPr lang="en-NZ" sz="1200" dirty="0" smtClean="0">
                <a:solidFill>
                  <a:srgbClr val="FFFFFF"/>
                </a:solidFill>
              </a:rPr>
              <a:t>David </a:t>
            </a:r>
            <a:r>
              <a:rPr lang="en-NZ" sz="1200" dirty="0" err="1" smtClean="0">
                <a:solidFill>
                  <a:srgbClr val="FFFFFF"/>
                </a:solidFill>
              </a:rPr>
              <a:t>Mudge</a:t>
            </a:r>
            <a:endParaRPr lang="en-NZ" sz="1200" dirty="0">
              <a:solidFill>
                <a:srgbClr val="FFFFFF"/>
              </a:solidFill>
            </a:endParaRPr>
          </a:p>
        </p:txBody>
      </p:sp>
      <p:sp>
        <p:nvSpPr>
          <p:cNvPr id="16" name="TextBox 15"/>
          <p:cNvSpPr txBox="1"/>
          <p:nvPr/>
        </p:nvSpPr>
        <p:spPr>
          <a:xfrm rot="16200000" flipH="1" flipV="1">
            <a:off x="-234296" y="6155641"/>
            <a:ext cx="745591" cy="276999"/>
          </a:xfrm>
          <a:prstGeom prst="rect">
            <a:avLst/>
          </a:prstGeom>
          <a:noFill/>
        </p:spPr>
        <p:txBody>
          <a:bodyPr wrap="square" rtlCol="0">
            <a:spAutoFit/>
          </a:bodyPr>
          <a:lstStyle/>
          <a:p>
            <a:r>
              <a:rPr lang="en-NZ" sz="1200" dirty="0" smtClean="0"/>
              <a:t>C M King</a:t>
            </a:r>
            <a:endParaRPr lang="en-NZ" sz="1200" dirty="0"/>
          </a:p>
        </p:txBody>
      </p:sp>
      <p:sp>
        <p:nvSpPr>
          <p:cNvPr id="17" name="TextBox 16"/>
          <p:cNvSpPr txBox="1"/>
          <p:nvPr/>
        </p:nvSpPr>
        <p:spPr>
          <a:xfrm rot="16200000">
            <a:off x="8601383" y="5604312"/>
            <a:ext cx="808235" cy="276999"/>
          </a:xfrm>
          <a:prstGeom prst="rect">
            <a:avLst/>
          </a:prstGeom>
          <a:noFill/>
        </p:spPr>
        <p:txBody>
          <a:bodyPr wrap="none" rtlCol="0">
            <a:spAutoFit/>
          </a:bodyPr>
          <a:lstStyle/>
          <a:p>
            <a:r>
              <a:rPr lang="en-NZ" sz="1200" dirty="0" smtClean="0"/>
              <a:t>C M King</a:t>
            </a:r>
            <a:endParaRPr lang="en-NZ" sz="1200" dirty="0"/>
          </a:p>
        </p:txBody>
      </p:sp>
      <p:sp>
        <p:nvSpPr>
          <p:cNvPr id="18" name="TextBox 17"/>
          <p:cNvSpPr txBox="1"/>
          <p:nvPr/>
        </p:nvSpPr>
        <p:spPr>
          <a:xfrm rot="16200000">
            <a:off x="8392826" y="3618845"/>
            <a:ext cx="808235" cy="276999"/>
          </a:xfrm>
          <a:prstGeom prst="rect">
            <a:avLst/>
          </a:prstGeom>
          <a:noFill/>
        </p:spPr>
        <p:txBody>
          <a:bodyPr wrap="none" rtlCol="0">
            <a:spAutoFit/>
          </a:bodyPr>
          <a:lstStyle/>
          <a:p>
            <a:r>
              <a:rPr lang="en-NZ" sz="1200" dirty="0" smtClean="0"/>
              <a:t>C M King</a:t>
            </a:r>
            <a:endParaRPr lang="en-NZ" sz="1200" dirty="0"/>
          </a:p>
        </p:txBody>
      </p:sp>
      <p:pic>
        <p:nvPicPr>
          <p:cNvPr id="19" name="Picture 18"/>
          <p:cNvPicPr>
            <a:picLocks noChangeAspect="1"/>
          </p:cNvPicPr>
          <p:nvPr/>
        </p:nvPicPr>
        <p:blipFill>
          <a:blip r:embed="rId12"/>
          <a:stretch>
            <a:fillRect/>
          </a:stretch>
        </p:blipFill>
        <p:spPr>
          <a:xfrm>
            <a:off x="4486335" y="-40863"/>
            <a:ext cx="1945921" cy="1945921"/>
          </a:xfrm>
          <a:prstGeom prst="rect">
            <a:avLst/>
          </a:prstGeom>
        </p:spPr>
      </p:pic>
      <p:pic>
        <p:nvPicPr>
          <p:cNvPr id="20" name="Picture 19"/>
          <p:cNvPicPr>
            <a:picLocks noChangeAspect="1"/>
          </p:cNvPicPr>
          <p:nvPr/>
        </p:nvPicPr>
        <p:blipFill>
          <a:blip r:embed="rId13"/>
          <a:stretch>
            <a:fillRect/>
          </a:stretch>
        </p:blipFill>
        <p:spPr>
          <a:xfrm>
            <a:off x="5011497" y="5710395"/>
            <a:ext cx="1725833" cy="1291909"/>
          </a:xfrm>
          <a:prstGeom prst="rect">
            <a:avLst/>
          </a:prstGeom>
        </p:spPr>
      </p:pic>
      <p:pic>
        <p:nvPicPr>
          <p:cNvPr id="21" name="Picture 20"/>
          <p:cNvPicPr>
            <a:picLocks noChangeAspect="1"/>
          </p:cNvPicPr>
          <p:nvPr/>
        </p:nvPicPr>
        <p:blipFill>
          <a:blip r:embed="rId14"/>
          <a:stretch>
            <a:fillRect/>
          </a:stretch>
        </p:blipFill>
        <p:spPr>
          <a:xfrm flipH="1">
            <a:off x="1691525" y="5883101"/>
            <a:ext cx="2052891" cy="1298093"/>
          </a:xfrm>
          <a:prstGeom prst="rect">
            <a:avLst/>
          </a:prstGeom>
        </p:spPr>
      </p:pic>
      <p:pic>
        <p:nvPicPr>
          <p:cNvPr id="22" name="Picture 21"/>
          <p:cNvPicPr>
            <a:picLocks noChangeAspect="1"/>
          </p:cNvPicPr>
          <p:nvPr/>
        </p:nvPicPr>
        <p:blipFill>
          <a:blip r:embed="rId15"/>
          <a:stretch>
            <a:fillRect/>
          </a:stretch>
        </p:blipFill>
        <p:spPr>
          <a:xfrm>
            <a:off x="2879097" y="933823"/>
            <a:ext cx="1726641" cy="971235"/>
          </a:xfrm>
          <a:prstGeom prst="rect">
            <a:avLst/>
          </a:prstGeom>
        </p:spPr>
      </p:pic>
    </p:spTree>
    <p:extLst>
      <p:ext uri="{BB962C8B-B14F-4D97-AF65-F5344CB8AC3E}">
        <p14:creationId xmlns:p14="http://schemas.microsoft.com/office/powerpoint/2010/main" val="23358481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1600" y="134938"/>
            <a:ext cx="7609490" cy="715962"/>
          </a:xfrm>
        </p:spPr>
        <p:txBody>
          <a:bodyPr/>
          <a:lstStyle/>
          <a:p>
            <a:r>
              <a:rPr lang="en-US" dirty="0" smtClean="0"/>
              <a:t>Complexities</a:t>
            </a:r>
            <a:endParaRPr lang="en-US" dirty="0"/>
          </a:p>
        </p:txBody>
      </p:sp>
      <p:sp>
        <p:nvSpPr>
          <p:cNvPr id="5" name="Slide Number Placeholder 4"/>
          <p:cNvSpPr>
            <a:spLocks noGrp="1"/>
          </p:cNvSpPr>
          <p:nvPr>
            <p:ph type="sldNum" sz="quarter" idx="12"/>
          </p:nvPr>
        </p:nvSpPr>
        <p:spPr/>
        <p:txBody>
          <a:bodyPr/>
          <a:lstStyle/>
          <a:p>
            <a:fld id="{72B1DA50-9CDF-674D-ABF9-B3DB44414AAD}" type="slidenum">
              <a:rPr lang="en-US" smtClean="0"/>
              <a:pPr/>
              <a:t>27</a:t>
            </a:fld>
            <a:endParaRPr lang="en-US" dirty="0"/>
          </a:p>
        </p:txBody>
      </p:sp>
      <p:pic>
        <p:nvPicPr>
          <p:cNvPr id="6"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671138" y="1169592"/>
            <a:ext cx="4882061" cy="46263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166412" y="6219057"/>
            <a:ext cx="6921388" cy="646331"/>
          </a:xfrm>
          <a:prstGeom prst="rect">
            <a:avLst/>
          </a:prstGeom>
          <a:noFill/>
        </p:spPr>
        <p:txBody>
          <a:bodyPr wrap="square" rtlCol="0">
            <a:spAutoFit/>
          </a:bodyPr>
          <a:lstStyle/>
          <a:p>
            <a:r>
              <a:rPr lang="en-US" dirty="0" err="1" smtClean="0"/>
              <a:t>Robley</a:t>
            </a:r>
            <a:r>
              <a:rPr lang="en-US" dirty="0" smtClean="0"/>
              <a:t> et al (2004). </a:t>
            </a:r>
            <a:r>
              <a:rPr lang="en-US" dirty="0"/>
              <a:t>Interactions between feral cats, foxes, native carnivores, and rabbits in Australia</a:t>
            </a:r>
            <a:r>
              <a:rPr lang="en-US" dirty="0" smtClean="0"/>
              <a:t>. Final Report Australian Government</a:t>
            </a:r>
            <a:endParaRPr lang="en-US" dirty="0"/>
          </a:p>
        </p:txBody>
      </p:sp>
    </p:spTree>
    <p:extLst>
      <p:ext uri="{BB962C8B-B14F-4D97-AF65-F5344CB8AC3E}">
        <p14:creationId xmlns:p14="http://schemas.microsoft.com/office/powerpoint/2010/main" val="11994534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03097" y="4191529"/>
            <a:ext cx="2997199" cy="466725"/>
          </a:xfrm>
          <a:ln>
            <a:solidFill>
              <a:srgbClr val="5F7D23"/>
            </a:solidFill>
          </a:ln>
        </p:spPr>
        <p:txBody>
          <a:bodyPr>
            <a:normAutofit fontScale="70000" lnSpcReduction="20000"/>
          </a:bodyPr>
          <a:lstStyle/>
          <a:p>
            <a:pPr marL="0" indent="0">
              <a:buNone/>
            </a:pPr>
            <a:r>
              <a:rPr lang="en-US" dirty="0" smtClean="0"/>
              <a:t>Posterior distributions</a:t>
            </a:r>
          </a:p>
        </p:txBody>
      </p:sp>
      <p:sp>
        <p:nvSpPr>
          <p:cNvPr id="10" name="Title 2"/>
          <p:cNvSpPr>
            <a:spLocks noGrp="1"/>
          </p:cNvSpPr>
          <p:nvPr>
            <p:ph type="title"/>
          </p:nvPr>
        </p:nvSpPr>
        <p:spPr>
          <a:xfrm>
            <a:off x="101600" y="134938"/>
            <a:ext cx="7609490" cy="715962"/>
          </a:xfrm>
        </p:spPr>
        <p:txBody>
          <a:bodyPr/>
          <a:lstStyle/>
          <a:p>
            <a:r>
              <a:rPr lang="en-US" dirty="0" smtClean="0"/>
              <a:t>Bayesian inference</a:t>
            </a:r>
            <a:endParaRPr lang="en-US" dirty="0"/>
          </a:p>
        </p:txBody>
      </p:sp>
      <p:sp>
        <p:nvSpPr>
          <p:cNvPr id="11" name="Content Placeholder 1"/>
          <p:cNvSpPr txBox="1">
            <a:spLocks/>
          </p:cNvSpPr>
          <p:nvPr/>
        </p:nvSpPr>
        <p:spPr>
          <a:xfrm>
            <a:off x="3144345" y="850900"/>
            <a:ext cx="2952823" cy="601664"/>
          </a:xfrm>
          <a:prstGeom prst="rect">
            <a:avLst/>
          </a:prstGeom>
          <a:ln>
            <a:solidFill>
              <a:srgbClr val="5F7D23"/>
            </a:solidFill>
          </a:ln>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000000"/>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000000"/>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000000"/>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00000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smtClean="0"/>
              <a:t>Prior information</a:t>
            </a:r>
            <a:endParaRPr lang="en-US" dirty="0" smtClean="0"/>
          </a:p>
        </p:txBody>
      </p:sp>
      <p:cxnSp>
        <p:nvCxnSpPr>
          <p:cNvPr id="12" name="Straight Arrow Connector 11"/>
          <p:cNvCxnSpPr>
            <a:stCxn id="15" idx="2"/>
            <a:endCxn id="2" idx="0"/>
          </p:cNvCxnSpPr>
          <p:nvPr/>
        </p:nvCxnSpPr>
        <p:spPr>
          <a:xfrm>
            <a:off x="1151467" y="1443832"/>
            <a:ext cx="1650230" cy="27476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1" idx="2"/>
            <a:endCxn id="2" idx="0"/>
          </p:cNvCxnSpPr>
          <p:nvPr/>
        </p:nvCxnSpPr>
        <p:spPr>
          <a:xfrm flipH="1">
            <a:off x="2801697" y="1452564"/>
            <a:ext cx="1819060" cy="27389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Content Placeholder 1"/>
          <p:cNvSpPr txBox="1">
            <a:spLocks/>
          </p:cNvSpPr>
          <p:nvPr/>
        </p:nvSpPr>
        <p:spPr>
          <a:xfrm>
            <a:off x="626533" y="859632"/>
            <a:ext cx="1049867" cy="584200"/>
          </a:xfrm>
          <a:prstGeom prst="rect">
            <a:avLst/>
          </a:prstGeom>
          <a:ln>
            <a:solidFill>
              <a:srgbClr val="5F7D23"/>
            </a:solid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000000"/>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000000"/>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000000"/>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00000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smtClean="0"/>
              <a:t>Data</a:t>
            </a:r>
            <a:endParaRPr lang="en-US" dirty="0" smtClean="0"/>
          </a:p>
        </p:txBody>
      </p:sp>
      <p:sp>
        <p:nvSpPr>
          <p:cNvPr id="16" name="Content Placeholder 1"/>
          <p:cNvSpPr txBox="1">
            <a:spLocks/>
          </p:cNvSpPr>
          <p:nvPr/>
        </p:nvSpPr>
        <p:spPr>
          <a:xfrm>
            <a:off x="559051" y="5479513"/>
            <a:ext cx="4510691" cy="584200"/>
          </a:xfrm>
          <a:prstGeom prst="rect">
            <a:avLst/>
          </a:prstGeom>
          <a:ln>
            <a:solidFill>
              <a:srgbClr val="5F7D23"/>
            </a:solidFill>
          </a:ln>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3200" kern="120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000000"/>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000000"/>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000000"/>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00000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smtClean="0"/>
              <a:t>Expected values and variances</a:t>
            </a:r>
            <a:endParaRPr lang="en-US" dirty="0" smtClean="0"/>
          </a:p>
        </p:txBody>
      </p:sp>
      <p:cxnSp>
        <p:nvCxnSpPr>
          <p:cNvPr id="18" name="Straight Arrow Connector 17"/>
          <p:cNvCxnSpPr>
            <a:stCxn id="2" idx="2"/>
            <a:endCxn id="16" idx="0"/>
          </p:cNvCxnSpPr>
          <p:nvPr/>
        </p:nvCxnSpPr>
        <p:spPr>
          <a:xfrm>
            <a:off x="2801697" y="4658254"/>
            <a:ext cx="12700" cy="8212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1976582" y="2659426"/>
            <a:ext cx="1675630" cy="923330"/>
          </a:xfrm>
          <a:prstGeom prst="rect">
            <a:avLst/>
          </a:prstGeom>
          <a:noFill/>
        </p:spPr>
        <p:txBody>
          <a:bodyPr wrap="square" rtlCol="0">
            <a:spAutoFit/>
          </a:bodyPr>
          <a:lstStyle/>
          <a:p>
            <a:pPr algn="ctr"/>
            <a:r>
              <a:rPr lang="en-US" dirty="0" smtClean="0"/>
              <a:t>Turn the crank approach (MCMC)</a:t>
            </a:r>
            <a:endParaRPr lang="en-US" dirty="0"/>
          </a:p>
        </p:txBody>
      </p:sp>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2732" y="2382606"/>
            <a:ext cx="3360420" cy="2400300"/>
          </a:xfrm>
          <a:prstGeom prst="rect">
            <a:avLst/>
          </a:prstGeom>
          <a:ln w="25400" cmpd="dbl">
            <a:solidFill>
              <a:srgbClr val="FF0000"/>
            </a:solidFill>
            <a:prstDash val="dash"/>
          </a:ln>
        </p:spPr>
      </p:pic>
      <p:sp>
        <p:nvSpPr>
          <p:cNvPr id="34" name="TextBox 33"/>
          <p:cNvSpPr txBox="1"/>
          <p:nvPr/>
        </p:nvSpPr>
        <p:spPr>
          <a:xfrm>
            <a:off x="6096114" y="1871329"/>
            <a:ext cx="1145955" cy="369332"/>
          </a:xfrm>
          <a:prstGeom prst="rect">
            <a:avLst/>
          </a:prstGeom>
          <a:noFill/>
        </p:spPr>
        <p:txBody>
          <a:bodyPr wrap="none" rtlCol="0">
            <a:spAutoFit/>
          </a:bodyPr>
          <a:lstStyle/>
          <a:p>
            <a:r>
              <a:rPr lang="en-US" smtClean="0"/>
              <a:t>Bayes rule</a:t>
            </a:r>
            <a:endParaRPr lang="en-US"/>
          </a:p>
        </p:txBody>
      </p:sp>
    </p:spTree>
    <p:extLst>
      <p:ext uri="{BB962C8B-B14F-4D97-AF65-F5344CB8AC3E}">
        <p14:creationId xmlns:p14="http://schemas.microsoft.com/office/powerpoint/2010/main" val="11589529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72B1DA50-9CDF-674D-ABF9-B3DB44414AAD}" type="slidenum">
              <a:rPr lang="en-US" smtClean="0"/>
              <a:pPr/>
              <a:t>29</a:t>
            </a:fld>
            <a:endParaRPr lang="en-US" dirty="0"/>
          </a:p>
        </p:txBody>
      </p:sp>
      <p:grpSp>
        <p:nvGrpSpPr>
          <p:cNvPr id="6" name="Group 5"/>
          <p:cNvGrpSpPr/>
          <p:nvPr/>
        </p:nvGrpSpPr>
        <p:grpSpPr>
          <a:xfrm>
            <a:off x="294426" y="1007925"/>
            <a:ext cx="8020320" cy="5314271"/>
            <a:chOff x="668360" y="501346"/>
            <a:chExt cx="8020320" cy="5314271"/>
          </a:xfrm>
        </p:grpSpPr>
        <p:sp>
          <p:nvSpPr>
            <p:cNvPr id="7" name="Rectangle 6"/>
            <p:cNvSpPr/>
            <p:nvPr/>
          </p:nvSpPr>
          <p:spPr>
            <a:xfrm>
              <a:off x="1203048" y="4812924"/>
              <a:ext cx="718487" cy="720000"/>
            </a:xfrm>
            <a:prstGeom prst="rect">
              <a:avLst/>
            </a:prstGeom>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p:txBody>
        </p:sp>
        <p:sp>
          <p:nvSpPr>
            <p:cNvPr id="8" name="Rectangle 7"/>
            <p:cNvSpPr/>
            <p:nvPr/>
          </p:nvSpPr>
          <p:spPr>
            <a:xfrm>
              <a:off x="3586099" y="4812924"/>
              <a:ext cx="718487" cy="720000"/>
            </a:xfrm>
            <a:prstGeom prst="rect">
              <a:avLst/>
            </a:prstGeom>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p:txBody>
        </p:sp>
        <p:sp>
          <p:nvSpPr>
            <p:cNvPr id="9" name="Rectangle 8"/>
            <p:cNvSpPr/>
            <p:nvPr/>
          </p:nvSpPr>
          <p:spPr>
            <a:xfrm>
              <a:off x="5887057" y="4812924"/>
              <a:ext cx="718487" cy="720000"/>
            </a:xfrm>
            <a:prstGeom prst="rect">
              <a:avLst/>
            </a:prstGeom>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p:txBody>
        </p:sp>
        <p:sp>
          <p:nvSpPr>
            <p:cNvPr id="10" name="Oval 9"/>
            <p:cNvSpPr/>
            <p:nvPr/>
          </p:nvSpPr>
          <p:spPr>
            <a:xfrm>
              <a:off x="3586099" y="2148728"/>
              <a:ext cx="718487" cy="720000"/>
            </a:xfrm>
            <a:prstGeom prst="ellipse">
              <a:avLst/>
            </a:prstGeom>
            <a:ln>
              <a:solidFill>
                <a:srgbClr val="0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S</a:t>
              </a:r>
              <a:endParaRPr lang="en-US" sz="3200" dirty="0"/>
            </a:p>
          </p:txBody>
        </p:sp>
        <p:sp>
          <p:nvSpPr>
            <p:cNvPr id="11" name="Oval 10"/>
            <p:cNvSpPr/>
            <p:nvPr/>
          </p:nvSpPr>
          <p:spPr>
            <a:xfrm>
              <a:off x="1203048" y="2148728"/>
              <a:ext cx="718487" cy="720000"/>
            </a:xfrm>
            <a:prstGeom prst="ellipse">
              <a:avLst/>
            </a:prstGeom>
            <a:gradFill flip="none" rotWithShape="1">
              <a:gsLst>
                <a:gs pos="0">
                  <a:schemeClr val="accent1">
                    <a:tint val="100000"/>
                    <a:shade val="100000"/>
                    <a:satMod val="130000"/>
                  </a:schemeClr>
                </a:gs>
                <a:gs pos="100000">
                  <a:schemeClr val="accent1">
                    <a:tint val="50000"/>
                    <a:shade val="100000"/>
                    <a:satMod val="350000"/>
                  </a:schemeClr>
                </a:gs>
              </a:gsLst>
              <a:lin ang="16200000" scaled="0"/>
              <a:tileRect/>
            </a:gradFill>
            <a:ln>
              <a:solidFill>
                <a:srgbClr val="0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t>S</a:t>
              </a:r>
            </a:p>
          </p:txBody>
        </p:sp>
        <p:sp>
          <p:nvSpPr>
            <p:cNvPr id="12" name="Oval 11"/>
            <p:cNvSpPr/>
            <p:nvPr/>
          </p:nvSpPr>
          <p:spPr>
            <a:xfrm>
              <a:off x="5866878" y="2148728"/>
              <a:ext cx="718487" cy="720000"/>
            </a:xfrm>
            <a:prstGeom prst="ellipse">
              <a:avLst/>
            </a:prstGeom>
            <a:ln>
              <a:solidFill>
                <a:srgbClr val="0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S</a:t>
              </a:r>
              <a:endParaRPr lang="en-US" sz="3200" dirty="0"/>
            </a:p>
          </p:txBody>
        </p:sp>
        <p:sp>
          <p:nvSpPr>
            <p:cNvPr id="13" name="TextBox 12"/>
            <p:cNvSpPr txBox="1"/>
            <p:nvPr/>
          </p:nvSpPr>
          <p:spPr>
            <a:xfrm>
              <a:off x="7184870" y="3625566"/>
              <a:ext cx="1353429" cy="646331"/>
            </a:xfrm>
            <a:prstGeom prst="rect">
              <a:avLst/>
            </a:prstGeom>
            <a:noFill/>
            <a:ln>
              <a:solidFill>
                <a:schemeClr val="tx1"/>
              </a:solidFill>
            </a:ln>
          </p:spPr>
          <p:txBody>
            <a:bodyPr wrap="square" rtlCol="0">
              <a:spAutoFit/>
            </a:bodyPr>
            <a:lstStyle/>
            <a:p>
              <a:pPr algn="ctr"/>
              <a:r>
                <a:rPr lang="en-US" dirty="0" smtClean="0"/>
                <a:t>Observation mechanisms</a:t>
              </a:r>
              <a:endParaRPr lang="en-US" dirty="0"/>
            </a:p>
          </p:txBody>
        </p:sp>
        <p:sp>
          <p:nvSpPr>
            <p:cNvPr id="14" name="TextBox 13"/>
            <p:cNvSpPr txBox="1"/>
            <p:nvPr/>
          </p:nvSpPr>
          <p:spPr>
            <a:xfrm>
              <a:off x="4513449" y="636195"/>
              <a:ext cx="1353429" cy="646331"/>
            </a:xfrm>
            <a:prstGeom prst="rect">
              <a:avLst/>
            </a:prstGeom>
            <a:noFill/>
            <a:ln>
              <a:solidFill>
                <a:schemeClr val="tx1"/>
              </a:solidFill>
            </a:ln>
          </p:spPr>
          <p:txBody>
            <a:bodyPr wrap="square" rtlCol="0">
              <a:spAutoFit/>
            </a:bodyPr>
            <a:lstStyle/>
            <a:p>
              <a:pPr algn="ctr"/>
              <a:r>
                <a:rPr lang="en-US" dirty="0" smtClean="0"/>
                <a:t>Ecological mechanisms</a:t>
              </a:r>
              <a:endParaRPr lang="en-US" dirty="0"/>
            </a:p>
          </p:txBody>
        </p:sp>
        <p:sp>
          <p:nvSpPr>
            <p:cNvPr id="15" name="Line 1039"/>
            <p:cNvSpPr>
              <a:spLocks noChangeShapeType="1"/>
            </p:cNvSpPr>
            <p:nvPr/>
          </p:nvSpPr>
          <p:spPr bwMode="auto">
            <a:xfrm>
              <a:off x="6246301" y="3141770"/>
              <a:ext cx="0" cy="1403770"/>
            </a:xfrm>
            <a:prstGeom prst="line">
              <a:avLst/>
            </a:prstGeom>
            <a:noFill/>
            <a:ln w="3810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000" dirty="0" smtClean="0"/>
            </a:p>
            <a:p>
              <a:endParaRPr lang="en-US" sz="4000" dirty="0"/>
            </a:p>
          </p:txBody>
        </p:sp>
        <p:sp>
          <p:nvSpPr>
            <p:cNvPr id="16" name="Line 1039"/>
            <p:cNvSpPr>
              <a:spLocks noChangeShapeType="1"/>
            </p:cNvSpPr>
            <p:nvPr/>
          </p:nvSpPr>
          <p:spPr bwMode="auto">
            <a:xfrm>
              <a:off x="3925769" y="2874386"/>
              <a:ext cx="0" cy="1671154"/>
            </a:xfrm>
            <a:prstGeom prst="line">
              <a:avLst/>
            </a:prstGeom>
            <a:noFill/>
            <a:ln w="3810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000" dirty="0" smtClean="0"/>
            </a:p>
            <a:p>
              <a:endParaRPr lang="en-US" sz="4000" dirty="0"/>
            </a:p>
          </p:txBody>
        </p:sp>
        <p:sp>
          <p:nvSpPr>
            <p:cNvPr id="17" name="Line 1039"/>
            <p:cNvSpPr>
              <a:spLocks noChangeShapeType="1"/>
            </p:cNvSpPr>
            <p:nvPr/>
          </p:nvSpPr>
          <p:spPr bwMode="auto">
            <a:xfrm>
              <a:off x="1519673" y="2868728"/>
              <a:ext cx="0" cy="1671154"/>
            </a:xfrm>
            <a:prstGeom prst="line">
              <a:avLst/>
            </a:prstGeom>
            <a:noFill/>
            <a:ln w="3810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000" dirty="0" smtClean="0"/>
            </a:p>
            <a:p>
              <a:endParaRPr lang="en-US" sz="4000" dirty="0"/>
            </a:p>
          </p:txBody>
        </p:sp>
        <p:sp>
          <p:nvSpPr>
            <p:cNvPr id="18" name="Line 1039"/>
            <p:cNvSpPr>
              <a:spLocks noChangeShapeType="1"/>
            </p:cNvSpPr>
            <p:nvPr/>
          </p:nvSpPr>
          <p:spPr bwMode="auto">
            <a:xfrm flipH="1">
              <a:off x="6398701" y="3962631"/>
              <a:ext cx="786169" cy="0"/>
            </a:xfrm>
            <a:prstGeom prst="line">
              <a:avLst/>
            </a:prstGeom>
            <a:noFill/>
            <a:ln w="3810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000" dirty="0" smtClean="0"/>
            </a:p>
            <a:p>
              <a:endParaRPr lang="en-US" sz="4000" dirty="0"/>
            </a:p>
          </p:txBody>
        </p:sp>
        <p:sp>
          <p:nvSpPr>
            <p:cNvPr id="19" name="Line 1039"/>
            <p:cNvSpPr>
              <a:spLocks noChangeShapeType="1"/>
            </p:cNvSpPr>
            <p:nvPr/>
          </p:nvSpPr>
          <p:spPr bwMode="auto">
            <a:xfrm flipH="1">
              <a:off x="5168809" y="1282526"/>
              <a:ext cx="0" cy="740967"/>
            </a:xfrm>
            <a:prstGeom prst="line">
              <a:avLst/>
            </a:prstGeom>
            <a:noFill/>
            <a:ln w="3810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000" dirty="0" smtClean="0"/>
            </a:p>
            <a:p>
              <a:endParaRPr lang="en-US" sz="4000" dirty="0"/>
            </a:p>
          </p:txBody>
        </p:sp>
        <p:sp>
          <p:nvSpPr>
            <p:cNvPr id="20" name="Line 1039"/>
            <p:cNvSpPr>
              <a:spLocks noChangeShapeType="1"/>
            </p:cNvSpPr>
            <p:nvPr/>
          </p:nvSpPr>
          <p:spPr bwMode="auto">
            <a:xfrm>
              <a:off x="4485759" y="2525439"/>
              <a:ext cx="1259511" cy="0"/>
            </a:xfrm>
            <a:prstGeom prst="line">
              <a:avLst/>
            </a:prstGeom>
            <a:noFill/>
            <a:ln w="38100" cmpd="sng">
              <a:solidFill>
                <a:srgbClr val="00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000" dirty="0" smtClean="0"/>
            </a:p>
            <a:p>
              <a:endParaRPr lang="en-US" sz="4000" dirty="0"/>
            </a:p>
          </p:txBody>
        </p:sp>
        <p:sp>
          <p:nvSpPr>
            <p:cNvPr id="21" name="Line 1039"/>
            <p:cNvSpPr>
              <a:spLocks noChangeShapeType="1"/>
            </p:cNvSpPr>
            <p:nvPr/>
          </p:nvSpPr>
          <p:spPr bwMode="auto">
            <a:xfrm>
              <a:off x="2115100" y="2525439"/>
              <a:ext cx="1259511" cy="0"/>
            </a:xfrm>
            <a:prstGeom prst="line">
              <a:avLst/>
            </a:prstGeom>
            <a:noFill/>
            <a:ln w="38100" cmpd="sng">
              <a:solidFill>
                <a:srgbClr val="00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4000" dirty="0" smtClean="0"/>
            </a:p>
            <a:p>
              <a:endParaRPr lang="en-US" sz="4000" dirty="0"/>
            </a:p>
          </p:txBody>
        </p:sp>
        <p:sp>
          <p:nvSpPr>
            <p:cNvPr id="22" name="Rectangle 21"/>
            <p:cNvSpPr/>
            <p:nvPr/>
          </p:nvSpPr>
          <p:spPr>
            <a:xfrm>
              <a:off x="668360" y="501346"/>
              <a:ext cx="8020320" cy="5314271"/>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3" name="Title 2"/>
          <p:cNvSpPr>
            <a:spLocks noGrp="1"/>
          </p:cNvSpPr>
          <p:nvPr>
            <p:ph type="title"/>
          </p:nvPr>
        </p:nvSpPr>
        <p:spPr>
          <a:xfrm>
            <a:off x="28233" y="0"/>
            <a:ext cx="7609490" cy="1007925"/>
          </a:xfrm>
        </p:spPr>
        <p:txBody>
          <a:bodyPr/>
          <a:lstStyle/>
          <a:p>
            <a:r>
              <a:rPr lang="en-AU" dirty="0" smtClean="0"/>
              <a:t>Hierarchical approach to modelling</a:t>
            </a:r>
            <a:endParaRPr lang="en-AU" dirty="0"/>
          </a:p>
        </p:txBody>
      </p:sp>
    </p:spTree>
    <p:extLst>
      <p:ext uri="{BB962C8B-B14F-4D97-AF65-F5344CB8AC3E}">
        <p14:creationId xmlns:p14="http://schemas.microsoft.com/office/powerpoint/2010/main" val="2785098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740" y="0"/>
            <a:ext cx="6392041" cy="1143000"/>
          </a:xfrm>
        </p:spPr>
        <p:txBody>
          <a:bodyPr/>
          <a:lstStyle/>
          <a:p>
            <a:r>
              <a:rPr lang="en-US" dirty="0" smtClean="0"/>
              <a:t>A rookie</a:t>
            </a:r>
            <a:r>
              <a:rPr lang="is-IS" dirty="0" smtClean="0"/>
              <a:t>…</a:t>
            </a:r>
            <a:endParaRPr lang="en-US" dirty="0"/>
          </a:p>
        </p:txBody>
      </p:sp>
      <p:sp>
        <p:nvSpPr>
          <p:cNvPr id="4" name="Footer Placeholder 3"/>
          <p:cNvSpPr>
            <a:spLocks noGrp="1"/>
          </p:cNvSpPr>
          <p:nvPr>
            <p:ph type="ftr" sz="quarter" idx="11"/>
          </p:nvPr>
        </p:nvSpPr>
        <p:spPr/>
        <p:txBody>
          <a:bodyPr/>
          <a:lstStyle/>
          <a:p>
            <a:r>
              <a:rPr lang="en-US" smtClean="0"/>
              <a:t>Title of Presentation</a:t>
            </a:r>
            <a:endParaRPr lang="en-US" dirty="0"/>
          </a:p>
        </p:txBody>
      </p:sp>
      <p:sp>
        <p:nvSpPr>
          <p:cNvPr id="5" name="Slide Number Placeholder 4"/>
          <p:cNvSpPr>
            <a:spLocks noGrp="1"/>
          </p:cNvSpPr>
          <p:nvPr>
            <p:ph type="sldNum" sz="quarter" idx="12"/>
          </p:nvPr>
        </p:nvSpPr>
        <p:spPr/>
        <p:txBody>
          <a:bodyPr/>
          <a:lstStyle/>
          <a:p>
            <a:fld id="{72B1DA50-9CDF-674D-ABF9-B3DB44414AAD}" type="slidenum">
              <a:rPr lang="en-US" smtClean="0"/>
              <a:pPr/>
              <a:t>3</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897" y="1143000"/>
            <a:ext cx="7484533" cy="4980309"/>
          </a:xfrm>
          <a:prstGeom prst="rect">
            <a:avLst/>
          </a:prstGeom>
        </p:spPr>
      </p:pic>
    </p:spTree>
    <p:extLst>
      <p:ext uri="{BB962C8B-B14F-4D97-AF65-F5344CB8AC3E}">
        <p14:creationId xmlns:p14="http://schemas.microsoft.com/office/powerpoint/2010/main" val="1248584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90373" y="36402"/>
            <a:ext cx="4892985" cy="1009309"/>
          </a:xfrm>
        </p:spPr>
        <p:txBody>
          <a:bodyPr/>
          <a:lstStyle/>
          <a:p>
            <a:r>
              <a:rPr lang="en-US" dirty="0" smtClean="0"/>
              <a:t>Linking data and theory</a:t>
            </a:r>
            <a:endParaRPr lang="en-US" dirty="0"/>
          </a:p>
        </p:txBody>
      </p:sp>
      <p:sp>
        <p:nvSpPr>
          <p:cNvPr id="5" name="Slide Number Placeholder 4"/>
          <p:cNvSpPr>
            <a:spLocks noGrp="1"/>
          </p:cNvSpPr>
          <p:nvPr>
            <p:ph type="sldNum" sz="quarter" idx="12"/>
          </p:nvPr>
        </p:nvSpPr>
        <p:spPr/>
        <p:txBody>
          <a:bodyPr/>
          <a:lstStyle/>
          <a:p>
            <a:fld id="{72B1DA50-9CDF-674D-ABF9-B3DB44414AAD}" type="slidenum">
              <a:rPr lang="en-US" smtClean="0"/>
              <a:pPr/>
              <a:t>30</a:t>
            </a:fld>
            <a:endParaRPr lang="en-US" dirty="0"/>
          </a:p>
        </p:txBody>
      </p:sp>
      <p:grpSp>
        <p:nvGrpSpPr>
          <p:cNvPr id="23" name="Group 22"/>
          <p:cNvGrpSpPr/>
          <p:nvPr/>
        </p:nvGrpSpPr>
        <p:grpSpPr>
          <a:xfrm>
            <a:off x="967597" y="3197550"/>
            <a:ext cx="3752586" cy="2371477"/>
            <a:chOff x="2492213" y="2069536"/>
            <a:chExt cx="3752586" cy="2371477"/>
          </a:xfrm>
        </p:grpSpPr>
        <p:sp>
          <p:nvSpPr>
            <p:cNvPr id="7" name="Rectangle 6"/>
            <p:cNvSpPr/>
            <p:nvPr/>
          </p:nvSpPr>
          <p:spPr>
            <a:xfrm>
              <a:off x="2492213" y="4083340"/>
              <a:ext cx="349669" cy="357673"/>
            </a:xfrm>
            <a:prstGeom prst="rect">
              <a:avLst/>
            </a:prstGeom>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smtClean="0"/>
            </a:p>
            <a:p>
              <a:pPr algn="ctr"/>
              <a:endParaRPr lang="en-US" sz="1000" dirty="0"/>
            </a:p>
          </p:txBody>
        </p:sp>
        <p:sp>
          <p:nvSpPr>
            <p:cNvPr id="8" name="Rectangle 7"/>
            <p:cNvSpPr/>
            <p:nvPr/>
          </p:nvSpPr>
          <p:spPr>
            <a:xfrm>
              <a:off x="3651982" y="4044599"/>
              <a:ext cx="349669" cy="357673"/>
            </a:xfrm>
            <a:prstGeom prst="rect">
              <a:avLst/>
            </a:prstGeom>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smtClean="0"/>
            </a:p>
            <a:p>
              <a:pPr algn="ctr"/>
              <a:endParaRPr lang="en-US" sz="1000" dirty="0"/>
            </a:p>
          </p:txBody>
        </p:sp>
        <p:sp>
          <p:nvSpPr>
            <p:cNvPr id="9" name="Rectangle 8"/>
            <p:cNvSpPr/>
            <p:nvPr/>
          </p:nvSpPr>
          <p:spPr>
            <a:xfrm>
              <a:off x="4771798" y="4044599"/>
              <a:ext cx="349669" cy="357673"/>
            </a:xfrm>
            <a:prstGeom prst="rect">
              <a:avLst/>
            </a:prstGeom>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smtClean="0"/>
            </a:p>
            <a:p>
              <a:pPr algn="ctr"/>
              <a:endParaRPr lang="en-US" sz="1000" dirty="0"/>
            </a:p>
          </p:txBody>
        </p:sp>
        <p:sp>
          <p:nvSpPr>
            <p:cNvPr id="10" name="Oval 9"/>
            <p:cNvSpPr/>
            <p:nvPr/>
          </p:nvSpPr>
          <p:spPr>
            <a:xfrm>
              <a:off x="3651982" y="2899947"/>
              <a:ext cx="349669" cy="357673"/>
            </a:xfrm>
            <a:prstGeom prst="ellipse">
              <a:avLst/>
            </a:prstGeom>
            <a:ln>
              <a:solidFill>
                <a:srgbClr val="0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S</a:t>
              </a:r>
              <a:endParaRPr lang="en-US" sz="1000" dirty="0"/>
            </a:p>
          </p:txBody>
        </p:sp>
        <p:sp>
          <p:nvSpPr>
            <p:cNvPr id="11" name="Oval 10"/>
            <p:cNvSpPr/>
            <p:nvPr/>
          </p:nvSpPr>
          <p:spPr>
            <a:xfrm>
              <a:off x="2492213" y="2899947"/>
              <a:ext cx="349669" cy="357673"/>
            </a:xfrm>
            <a:prstGeom prst="ellipse">
              <a:avLst/>
            </a:prstGeom>
            <a:gradFill flip="none" rotWithShape="1">
              <a:gsLst>
                <a:gs pos="0">
                  <a:schemeClr val="accent1">
                    <a:tint val="100000"/>
                    <a:shade val="100000"/>
                    <a:satMod val="130000"/>
                  </a:schemeClr>
                </a:gs>
                <a:gs pos="100000">
                  <a:schemeClr val="accent1">
                    <a:tint val="50000"/>
                    <a:shade val="100000"/>
                    <a:satMod val="350000"/>
                  </a:schemeClr>
                </a:gs>
              </a:gsLst>
              <a:lin ang="16200000" scaled="0"/>
              <a:tileRect/>
            </a:gradFill>
            <a:ln>
              <a:solidFill>
                <a:srgbClr val="0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S</a:t>
              </a:r>
            </a:p>
          </p:txBody>
        </p:sp>
        <p:sp>
          <p:nvSpPr>
            <p:cNvPr id="12" name="Oval 11"/>
            <p:cNvSpPr/>
            <p:nvPr/>
          </p:nvSpPr>
          <p:spPr>
            <a:xfrm>
              <a:off x="4761977" y="2899947"/>
              <a:ext cx="349669" cy="357673"/>
            </a:xfrm>
            <a:prstGeom prst="ellipse">
              <a:avLst/>
            </a:prstGeom>
            <a:ln>
              <a:solidFill>
                <a:srgbClr val="0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S</a:t>
              </a:r>
              <a:endParaRPr lang="en-US" sz="1000" dirty="0"/>
            </a:p>
          </p:txBody>
        </p:sp>
        <p:sp>
          <p:nvSpPr>
            <p:cNvPr id="13" name="TextBox 12"/>
            <p:cNvSpPr txBox="1"/>
            <p:nvPr/>
          </p:nvSpPr>
          <p:spPr>
            <a:xfrm>
              <a:off x="5403410" y="3433538"/>
              <a:ext cx="841389" cy="400110"/>
            </a:xfrm>
            <a:prstGeom prst="rect">
              <a:avLst/>
            </a:prstGeom>
            <a:noFill/>
            <a:ln>
              <a:solidFill>
                <a:schemeClr val="tx1"/>
              </a:solidFill>
            </a:ln>
          </p:spPr>
          <p:txBody>
            <a:bodyPr wrap="square" rtlCol="0">
              <a:spAutoFit/>
            </a:bodyPr>
            <a:lstStyle/>
            <a:p>
              <a:pPr algn="ctr"/>
              <a:r>
                <a:rPr lang="en-US" sz="1000" dirty="0" smtClean="0"/>
                <a:t>Observation mechanisms</a:t>
              </a:r>
              <a:endParaRPr lang="en-US" sz="1000" dirty="0"/>
            </a:p>
          </p:txBody>
        </p:sp>
        <p:sp>
          <p:nvSpPr>
            <p:cNvPr id="14" name="TextBox 13"/>
            <p:cNvSpPr txBox="1"/>
            <p:nvPr/>
          </p:nvSpPr>
          <p:spPr>
            <a:xfrm>
              <a:off x="3951394" y="2069536"/>
              <a:ext cx="944982" cy="400110"/>
            </a:xfrm>
            <a:prstGeom prst="rect">
              <a:avLst/>
            </a:prstGeom>
            <a:noFill/>
            <a:ln>
              <a:solidFill>
                <a:schemeClr val="tx1"/>
              </a:solidFill>
            </a:ln>
          </p:spPr>
          <p:txBody>
            <a:bodyPr wrap="square" rtlCol="0">
              <a:spAutoFit/>
            </a:bodyPr>
            <a:lstStyle/>
            <a:p>
              <a:pPr algn="ctr"/>
              <a:r>
                <a:rPr lang="en-US" sz="1000" dirty="0" smtClean="0"/>
                <a:t>Ecological mechanisms</a:t>
              </a:r>
              <a:endParaRPr lang="en-US" sz="1000" dirty="0"/>
            </a:p>
          </p:txBody>
        </p:sp>
        <p:sp>
          <p:nvSpPr>
            <p:cNvPr id="15" name="Line 1039"/>
            <p:cNvSpPr>
              <a:spLocks noChangeShapeType="1"/>
            </p:cNvSpPr>
            <p:nvPr/>
          </p:nvSpPr>
          <p:spPr bwMode="auto">
            <a:xfrm>
              <a:off x="4946633" y="3260433"/>
              <a:ext cx="0" cy="673430"/>
            </a:xfrm>
            <a:prstGeom prst="line">
              <a:avLst/>
            </a:prstGeom>
            <a:noFill/>
            <a:ln w="3810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000" dirty="0" smtClean="0"/>
            </a:p>
            <a:p>
              <a:endParaRPr lang="en-US" sz="1000" dirty="0"/>
            </a:p>
          </p:txBody>
        </p:sp>
        <p:sp>
          <p:nvSpPr>
            <p:cNvPr id="16" name="Line 1039"/>
            <p:cNvSpPr>
              <a:spLocks noChangeShapeType="1"/>
            </p:cNvSpPr>
            <p:nvPr/>
          </p:nvSpPr>
          <p:spPr bwMode="auto">
            <a:xfrm>
              <a:off x="3817290" y="3260432"/>
              <a:ext cx="0" cy="673430"/>
            </a:xfrm>
            <a:prstGeom prst="line">
              <a:avLst/>
            </a:prstGeom>
            <a:noFill/>
            <a:ln w="3810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000" dirty="0" smtClean="0"/>
            </a:p>
            <a:p>
              <a:endParaRPr lang="en-US" sz="1000" dirty="0"/>
            </a:p>
          </p:txBody>
        </p:sp>
        <p:sp>
          <p:nvSpPr>
            <p:cNvPr id="17" name="Line 1039"/>
            <p:cNvSpPr>
              <a:spLocks noChangeShapeType="1"/>
            </p:cNvSpPr>
            <p:nvPr/>
          </p:nvSpPr>
          <p:spPr bwMode="auto">
            <a:xfrm>
              <a:off x="2646306" y="3257621"/>
              <a:ext cx="0" cy="676241"/>
            </a:xfrm>
            <a:prstGeom prst="line">
              <a:avLst/>
            </a:prstGeom>
            <a:noFill/>
            <a:ln w="3810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000" dirty="0" smtClean="0"/>
            </a:p>
            <a:p>
              <a:endParaRPr lang="en-US" sz="1000" dirty="0"/>
            </a:p>
          </p:txBody>
        </p:sp>
        <p:sp>
          <p:nvSpPr>
            <p:cNvPr id="18" name="Line 1039"/>
            <p:cNvSpPr>
              <a:spLocks noChangeShapeType="1"/>
            </p:cNvSpPr>
            <p:nvPr/>
          </p:nvSpPr>
          <p:spPr bwMode="auto">
            <a:xfrm flipH="1">
              <a:off x="5011497" y="3638717"/>
              <a:ext cx="382608" cy="0"/>
            </a:xfrm>
            <a:prstGeom prst="line">
              <a:avLst/>
            </a:prstGeom>
            <a:noFill/>
            <a:ln w="3810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000" dirty="0" smtClean="0"/>
            </a:p>
            <a:p>
              <a:endParaRPr lang="en-US" sz="1000" dirty="0"/>
            </a:p>
          </p:txBody>
        </p:sp>
        <p:sp>
          <p:nvSpPr>
            <p:cNvPr id="19" name="Line 1039"/>
            <p:cNvSpPr>
              <a:spLocks noChangeShapeType="1"/>
            </p:cNvSpPr>
            <p:nvPr/>
          </p:nvSpPr>
          <p:spPr bwMode="auto">
            <a:xfrm flipH="1">
              <a:off x="4422245" y="2469646"/>
              <a:ext cx="0" cy="368089"/>
            </a:xfrm>
            <a:prstGeom prst="line">
              <a:avLst/>
            </a:prstGeom>
            <a:noFill/>
            <a:ln w="3810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000" dirty="0" smtClean="0"/>
            </a:p>
            <a:p>
              <a:endParaRPr lang="en-US" sz="1000" dirty="0"/>
            </a:p>
          </p:txBody>
        </p:sp>
        <p:sp>
          <p:nvSpPr>
            <p:cNvPr id="20" name="Line 1039"/>
            <p:cNvSpPr>
              <a:spLocks noChangeShapeType="1"/>
            </p:cNvSpPr>
            <p:nvPr/>
          </p:nvSpPr>
          <p:spPr bwMode="auto">
            <a:xfrm>
              <a:off x="4089823" y="3087085"/>
              <a:ext cx="612971" cy="0"/>
            </a:xfrm>
            <a:prstGeom prst="line">
              <a:avLst/>
            </a:prstGeom>
            <a:noFill/>
            <a:ln w="38100" cmpd="sng">
              <a:solidFill>
                <a:srgbClr val="00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000" dirty="0" smtClean="0"/>
            </a:p>
            <a:p>
              <a:endParaRPr lang="en-US" sz="1000" dirty="0"/>
            </a:p>
          </p:txBody>
        </p:sp>
        <p:sp>
          <p:nvSpPr>
            <p:cNvPr id="21" name="Line 1039"/>
            <p:cNvSpPr>
              <a:spLocks noChangeShapeType="1"/>
            </p:cNvSpPr>
            <p:nvPr/>
          </p:nvSpPr>
          <p:spPr bwMode="auto">
            <a:xfrm>
              <a:off x="2936085" y="3087085"/>
              <a:ext cx="612971" cy="0"/>
            </a:xfrm>
            <a:prstGeom prst="line">
              <a:avLst/>
            </a:prstGeom>
            <a:noFill/>
            <a:ln w="38100" cmpd="sng">
              <a:solidFill>
                <a:srgbClr val="00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000" dirty="0" smtClean="0"/>
            </a:p>
            <a:p>
              <a:endParaRPr lang="en-US" sz="1000" dirty="0"/>
            </a:p>
          </p:txBody>
        </p:sp>
      </p:grpSp>
      <p:sp>
        <p:nvSpPr>
          <p:cNvPr id="25" name="TextBox 24"/>
          <p:cNvSpPr txBox="1"/>
          <p:nvPr/>
        </p:nvSpPr>
        <p:spPr>
          <a:xfrm>
            <a:off x="1812351" y="1223144"/>
            <a:ext cx="3464309" cy="1477328"/>
          </a:xfrm>
          <a:prstGeom prst="rect">
            <a:avLst/>
          </a:prstGeom>
          <a:noFill/>
        </p:spPr>
        <p:txBody>
          <a:bodyPr wrap="square" rtlCol="0">
            <a:spAutoFit/>
          </a:bodyPr>
          <a:lstStyle/>
          <a:p>
            <a:r>
              <a:rPr lang="en-US" dirty="0" smtClean="0"/>
              <a:t>Ecological mechanisms:</a:t>
            </a:r>
          </a:p>
          <a:p>
            <a:pPr marL="285750" indent="-285750">
              <a:buFont typeface="Arial"/>
              <a:buChar char="•"/>
            </a:pPr>
            <a:r>
              <a:rPr lang="en-US" dirty="0" smtClean="0"/>
              <a:t>Competition</a:t>
            </a:r>
          </a:p>
          <a:p>
            <a:pPr marL="285750" indent="-285750">
              <a:buFont typeface="Arial"/>
              <a:buChar char="•"/>
            </a:pPr>
            <a:r>
              <a:rPr lang="en-US" dirty="0" smtClean="0"/>
              <a:t>Predation</a:t>
            </a:r>
          </a:p>
          <a:p>
            <a:pPr marL="285750" indent="-285750">
              <a:buFont typeface="Arial"/>
              <a:buChar char="•"/>
            </a:pPr>
            <a:r>
              <a:rPr lang="en-US" dirty="0" smtClean="0"/>
              <a:t>Hyperpredation</a:t>
            </a:r>
          </a:p>
          <a:p>
            <a:pPr marL="285750" indent="-285750">
              <a:buFont typeface="Arial"/>
              <a:buChar char="•"/>
            </a:pPr>
            <a:r>
              <a:rPr lang="en-US" dirty="0" smtClean="0"/>
              <a:t>Mesopredator release</a:t>
            </a:r>
            <a:endParaRPr lang="en-US" dirty="0"/>
          </a:p>
        </p:txBody>
      </p:sp>
      <p:sp>
        <p:nvSpPr>
          <p:cNvPr id="26" name="TextBox 25"/>
          <p:cNvSpPr txBox="1"/>
          <p:nvPr/>
        </p:nvSpPr>
        <p:spPr>
          <a:xfrm>
            <a:off x="5176959" y="3775960"/>
            <a:ext cx="3341824" cy="1754326"/>
          </a:xfrm>
          <a:prstGeom prst="rect">
            <a:avLst/>
          </a:prstGeom>
          <a:noFill/>
        </p:spPr>
        <p:txBody>
          <a:bodyPr wrap="square" rtlCol="0">
            <a:spAutoFit/>
          </a:bodyPr>
          <a:lstStyle/>
          <a:p>
            <a:r>
              <a:rPr lang="en-US" dirty="0" smtClean="0"/>
              <a:t>Observational mechanisms:</a:t>
            </a:r>
          </a:p>
          <a:p>
            <a:pPr marL="285750" indent="-285750">
              <a:buFont typeface="Arial"/>
              <a:buChar char="•"/>
            </a:pPr>
            <a:r>
              <a:rPr lang="en-US" dirty="0" smtClean="0"/>
              <a:t>Abundance (mark-recapture)</a:t>
            </a:r>
            <a:endParaRPr lang="en-US" dirty="0" smtClean="0"/>
          </a:p>
          <a:p>
            <a:pPr marL="285750" indent="-285750">
              <a:buFont typeface="Arial"/>
              <a:buChar char="•"/>
            </a:pPr>
            <a:r>
              <a:rPr lang="en-US" dirty="0" smtClean="0"/>
              <a:t>Detection</a:t>
            </a:r>
          </a:p>
          <a:p>
            <a:pPr marL="285750" indent="-285750">
              <a:buFont typeface="Arial"/>
              <a:buChar char="•"/>
            </a:pPr>
            <a:r>
              <a:rPr lang="en-US" dirty="0" smtClean="0"/>
              <a:t>Presence/absence</a:t>
            </a:r>
          </a:p>
          <a:p>
            <a:pPr marL="285750" indent="-285750">
              <a:buFont typeface="Arial"/>
              <a:buChar char="•"/>
            </a:pPr>
            <a:r>
              <a:rPr lang="en-US" dirty="0" smtClean="0"/>
              <a:t>Kill traps</a:t>
            </a:r>
          </a:p>
          <a:p>
            <a:pPr marL="285750" indent="-285750">
              <a:buFont typeface="Arial"/>
              <a:buChar char="•"/>
            </a:pPr>
            <a:r>
              <a:rPr lang="en-US" dirty="0" smtClean="0"/>
              <a:t>Bird calling rates</a:t>
            </a:r>
          </a:p>
        </p:txBody>
      </p:sp>
    </p:spTree>
    <p:extLst>
      <p:ext uri="{BB962C8B-B14F-4D97-AF65-F5344CB8AC3E}">
        <p14:creationId xmlns:p14="http://schemas.microsoft.com/office/powerpoint/2010/main" val="1893219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alpha val="51000"/>
          </a:schemeClr>
        </a:solidFill>
        <a:effectLst/>
      </p:bgPr>
    </p:bg>
    <p:spTree>
      <p:nvGrpSpPr>
        <p:cNvPr id="1" name=""/>
        <p:cNvGrpSpPr/>
        <p:nvPr/>
      </p:nvGrpSpPr>
      <p:grpSpPr>
        <a:xfrm>
          <a:off x="0" y="0"/>
          <a:ext cx="0" cy="0"/>
          <a:chOff x="0" y="0"/>
          <a:chExt cx="0" cy="0"/>
        </a:xfrm>
      </p:grpSpPr>
      <p:sp>
        <p:nvSpPr>
          <p:cNvPr id="2" name="Content Placeholder 1"/>
          <p:cNvSpPr>
            <a:spLocks noGrp="1"/>
          </p:cNvSpPr>
          <p:nvPr>
            <p:ph idx="1"/>
          </p:nvPr>
        </p:nvSpPr>
        <p:spPr>
          <a:xfrm>
            <a:off x="2161694" y="4521202"/>
            <a:ext cx="3644900" cy="1206500"/>
          </a:xfrm>
          <a:solidFill>
            <a:srgbClr val="FF6600">
              <a:alpha val="50000"/>
            </a:srgbClr>
          </a:solidFill>
          <a:ln w="38100" cmpd="sng">
            <a:solidFill>
              <a:srgbClr val="000000"/>
            </a:solidFill>
          </a:ln>
        </p:spPr>
        <p:txBody>
          <a:bodyPr/>
          <a:lstStyle/>
          <a:p>
            <a:pPr marL="0" indent="0" algn="ctr">
              <a:buNone/>
            </a:pPr>
            <a:r>
              <a:rPr lang="en-US" dirty="0" smtClean="0"/>
              <a:t>Bayesian hierarchical model</a:t>
            </a:r>
            <a:endParaRPr lang="en-US" dirty="0"/>
          </a:p>
        </p:txBody>
      </p:sp>
      <p:sp>
        <p:nvSpPr>
          <p:cNvPr id="3" name="Title 2"/>
          <p:cNvSpPr>
            <a:spLocks noGrp="1"/>
          </p:cNvSpPr>
          <p:nvPr>
            <p:ph type="title"/>
          </p:nvPr>
        </p:nvSpPr>
        <p:spPr/>
        <p:txBody>
          <a:bodyPr/>
          <a:lstStyle/>
          <a:p>
            <a:r>
              <a:rPr lang="en-US" dirty="0" smtClean="0"/>
              <a:t>Simple as</a:t>
            </a:r>
            <a:r>
              <a:rPr lang="is-IS" dirty="0" smtClean="0"/>
              <a:t>…</a:t>
            </a:r>
            <a:endParaRPr lang="en-US" dirty="0"/>
          </a:p>
        </p:txBody>
      </p:sp>
      <p:sp>
        <p:nvSpPr>
          <p:cNvPr id="5" name="Slide Number Placeholder 4"/>
          <p:cNvSpPr>
            <a:spLocks noGrp="1"/>
          </p:cNvSpPr>
          <p:nvPr>
            <p:ph type="sldNum" sz="quarter" idx="12"/>
          </p:nvPr>
        </p:nvSpPr>
        <p:spPr/>
        <p:txBody>
          <a:bodyPr/>
          <a:lstStyle/>
          <a:p>
            <a:fld id="{72B1DA50-9CDF-674D-ABF9-B3DB44414AAD}" type="slidenum">
              <a:rPr lang="en-US" smtClean="0"/>
              <a:pPr/>
              <a:t>31</a:t>
            </a:fld>
            <a:endParaRPr lang="en-US" dirty="0"/>
          </a:p>
        </p:txBody>
      </p:sp>
      <p:sp>
        <p:nvSpPr>
          <p:cNvPr id="7" name="TextBox 6"/>
          <p:cNvSpPr txBox="1"/>
          <p:nvPr/>
        </p:nvSpPr>
        <p:spPr>
          <a:xfrm>
            <a:off x="1168400" y="2591832"/>
            <a:ext cx="736600" cy="369332"/>
          </a:xfrm>
          <a:prstGeom prst="rect">
            <a:avLst/>
          </a:prstGeom>
          <a:solidFill>
            <a:srgbClr val="FF0000">
              <a:alpha val="50000"/>
            </a:srgbClr>
          </a:solidFill>
          <a:ln w="38100" cmpd="sng">
            <a:solidFill>
              <a:srgbClr val="000000"/>
            </a:solidFill>
          </a:ln>
        </p:spPr>
        <p:txBody>
          <a:bodyPr wrap="square" rtlCol="0">
            <a:spAutoFit/>
          </a:bodyPr>
          <a:lstStyle/>
          <a:p>
            <a:r>
              <a:rPr lang="en-US" dirty="0" smtClean="0"/>
              <a:t>DATA</a:t>
            </a:r>
            <a:endParaRPr lang="en-US" dirty="0"/>
          </a:p>
        </p:txBody>
      </p:sp>
      <p:sp>
        <p:nvSpPr>
          <p:cNvPr id="8" name="TextBox 7"/>
          <p:cNvSpPr txBox="1"/>
          <p:nvPr/>
        </p:nvSpPr>
        <p:spPr>
          <a:xfrm>
            <a:off x="4835114" y="1668502"/>
            <a:ext cx="2971800" cy="923330"/>
          </a:xfrm>
          <a:prstGeom prst="rect">
            <a:avLst/>
          </a:prstGeom>
          <a:solidFill>
            <a:srgbClr val="0000FF">
              <a:alpha val="50000"/>
            </a:srgbClr>
          </a:solidFill>
          <a:ln w="38100" cmpd="sng">
            <a:solidFill>
              <a:srgbClr val="000000"/>
            </a:solidFill>
          </a:ln>
        </p:spPr>
        <p:txBody>
          <a:bodyPr wrap="square" rtlCol="0">
            <a:spAutoFit/>
          </a:bodyPr>
          <a:lstStyle/>
          <a:p>
            <a:pPr algn="ctr"/>
            <a:r>
              <a:rPr lang="en-US" dirty="0" smtClean="0"/>
              <a:t>Model output comparable to theoretical models of “unexpected outcomes”</a:t>
            </a:r>
            <a:endParaRPr lang="en-US" dirty="0"/>
          </a:p>
        </p:txBody>
      </p:sp>
      <p:sp>
        <p:nvSpPr>
          <p:cNvPr id="9" name="Right Arrow 8"/>
          <p:cNvSpPr/>
          <p:nvPr/>
        </p:nvSpPr>
        <p:spPr>
          <a:xfrm rot="3610068">
            <a:off x="1341183" y="3587111"/>
            <a:ext cx="1250708" cy="3810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rot="17897744">
            <a:off x="4812394" y="3337829"/>
            <a:ext cx="1538373" cy="3810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98115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600201"/>
            <a:ext cx="7609490" cy="1155700"/>
          </a:xfrm>
          <a:solidFill>
            <a:srgbClr val="FFFFFF"/>
          </a:solidFill>
          <a:ln>
            <a:solidFill>
              <a:srgbClr val="000000"/>
            </a:solidFill>
          </a:ln>
        </p:spPr>
        <p:txBody>
          <a:bodyPr/>
          <a:lstStyle/>
          <a:p>
            <a:pPr marL="0" indent="0" algn="ctr">
              <a:buNone/>
            </a:pPr>
            <a:r>
              <a:rPr lang="en-US" dirty="0" smtClean="0"/>
              <a:t>Simple Bayesian hierarchical model – </a:t>
            </a:r>
            <a:r>
              <a:rPr lang="en-US" i="1" dirty="0" smtClean="0"/>
              <a:t>Mice dynamics in Beech forest</a:t>
            </a:r>
            <a:r>
              <a:rPr lang="en-US" dirty="0" smtClean="0"/>
              <a:t>.</a:t>
            </a:r>
          </a:p>
          <a:p>
            <a:endParaRPr lang="en-US" dirty="0"/>
          </a:p>
        </p:txBody>
      </p:sp>
      <p:sp>
        <p:nvSpPr>
          <p:cNvPr id="3" name="Title 2"/>
          <p:cNvSpPr>
            <a:spLocks noGrp="1"/>
          </p:cNvSpPr>
          <p:nvPr>
            <p:ph type="title"/>
          </p:nvPr>
        </p:nvSpPr>
        <p:spPr/>
        <p:txBody>
          <a:bodyPr>
            <a:normAutofit/>
          </a:bodyPr>
          <a:lstStyle/>
          <a:p>
            <a:pPr algn="ctr"/>
            <a:r>
              <a:rPr lang="en-US" dirty="0" smtClean="0"/>
              <a:t>Chapter </a:t>
            </a:r>
            <a:r>
              <a:rPr lang="en-US" dirty="0" smtClean="0"/>
              <a:t>One</a:t>
            </a:r>
            <a:endParaRPr lang="en-US" dirty="0"/>
          </a:p>
        </p:txBody>
      </p:sp>
      <p:sp>
        <p:nvSpPr>
          <p:cNvPr id="5" name="Slide Number Placeholder 4"/>
          <p:cNvSpPr>
            <a:spLocks noGrp="1"/>
          </p:cNvSpPr>
          <p:nvPr>
            <p:ph type="sldNum" sz="quarter" idx="12"/>
          </p:nvPr>
        </p:nvSpPr>
        <p:spPr/>
        <p:txBody>
          <a:bodyPr/>
          <a:lstStyle/>
          <a:p>
            <a:fld id="{72B1DA50-9CDF-674D-ABF9-B3DB44414AAD}" type="slidenum">
              <a:rPr lang="en-US" smtClean="0"/>
              <a:pPr/>
              <a:t>32</a:t>
            </a:fld>
            <a:endParaRPr lang="en-US" dirty="0"/>
          </a:p>
        </p:txBody>
      </p:sp>
      <p:sp>
        <p:nvSpPr>
          <p:cNvPr id="7" name="Content Placeholder 1"/>
          <p:cNvSpPr txBox="1">
            <a:spLocks/>
          </p:cNvSpPr>
          <p:nvPr/>
        </p:nvSpPr>
        <p:spPr>
          <a:xfrm>
            <a:off x="457200" y="2975458"/>
            <a:ext cx="7609490" cy="329169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000000"/>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000000"/>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000000"/>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00000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High quality </a:t>
            </a:r>
            <a:r>
              <a:rPr lang="en-US" dirty="0" smtClean="0"/>
              <a:t>mark-recapture </a:t>
            </a:r>
            <a:r>
              <a:rPr lang="en-US" dirty="0" smtClean="0"/>
              <a:t>data </a:t>
            </a:r>
          </a:p>
          <a:p>
            <a:r>
              <a:rPr lang="en-US" dirty="0" smtClean="0"/>
              <a:t>Estimate the effect of stoats on mice dynamics</a:t>
            </a:r>
          </a:p>
          <a:p>
            <a:r>
              <a:rPr lang="en-US" dirty="0" smtClean="0"/>
              <a:t>Two areas </a:t>
            </a:r>
            <a:r>
              <a:rPr lang="en-US" dirty="0" smtClean="0"/>
              <a:t>(control</a:t>
            </a:r>
            <a:r>
              <a:rPr lang="en-US" dirty="0" smtClean="0"/>
              <a:t>– </a:t>
            </a:r>
            <a:r>
              <a:rPr lang="en-US" dirty="0" smtClean="0"/>
              <a:t>uncontrolled stoats</a:t>
            </a:r>
            <a:r>
              <a:rPr lang="en-US" dirty="0" smtClean="0"/>
              <a:t>)</a:t>
            </a:r>
          </a:p>
          <a:p>
            <a:r>
              <a:rPr lang="en-US" dirty="0" smtClean="0"/>
              <a:t>Hierarchical model</a:t>
            </a:r>
          </a:p>
          <a:p>
            <a:endParaRPr lang="en-US" dirty="0"/>
          </a:p>
        </p:txBody>
      </p:sp>
    </p:spTree>
    <p:extLst>
      <p:ext uri="{BB962C8B-B14F-4D97-AF65-F5344CB8AC3E}">
        <p14:creationId xmlns:p14="http://schemas.microsoft.com/office/powerpoint/2010/main" val="26237958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987585" y="5082532"/>
            <a:ext cx="2923013" cy="1143000"/>
          </a:xfrm>
        </p:spPr>
        <p:txBody>
          <a:bodyPr>
            <a:normAutofit fontScale="90000"/>
          </a:bodyPr>
          <a:lstStyle/>
          <a:p>
            <a:pPr algn="ctr"/>
            <a:r>
              <a:rPr lang="en-US" dirty="0" smtClean="0"/>
              <a:t>Case study one</a:t>
            </a:r>
            <a:endParaRPr lang="en-US" dirty="0"/>
          </a:p>
        </p:txBody>
      </p:sp>
      <p:sp>
        <p:nvSpPr>
          <p:cNvPr id="5" name="Slide Number Placeholder 4"/>
          <p:cNvSpPr>
            <a:spLocks noGrp="1"/>
          </p:cNvSpPr>
          <p:nvPr>
            <p:ph type="sldNum" sz="quarter" idx="12"/>
          </p:nvPr>
        </p:nvSpPr>
        <p:spPr/>
        <p:txBody>
          <a:bodyPr/>
          <a:lstStyle/>
          <a:p>
            <a:fld id="{72B1DA50-9CDF-674D-ABF9-B3DB44414AAD}" type="slidenum">
              <a:rPr lang="en-US" smtClean="0"/>
              <a:pPr/>
              <a:t>33</a:t>
            </a:fld>
            <a:endParaRPr lang="en-US" dirty="0"/>
          </a:p>
        </p:txBody>
      </p:sp>
      <p:pic>
        <p:nvPicPr>
          <p:cNvPr id="6" name="Picture 5" descr="https-::scribblesnz.files.wordpress.com:2012:08:img_5676-version-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219" y="422078"/>
            <a:ext cx="7008202" cy="4660454"/>
          </a:xfrm>
          <a:prstGeom prst="rect">
            <a:avLst/>
          </a:prstGeom>
        </p:spPr>
      </p:pic>
      <p:sp>
        <p:nvSpPr>
          <p:cNvPr id="7" name="Rectangle 6"/>
          <p:cNvSpPr/>
          <p:nvPr/>
        </p:nvSpPr>
        <p:spPr>
          <a:xfrm>
            <a:off x="6945018" y="4792372"/>
            <a:ext cx="1005403" cy="276999"/>
          </a:xfrm>
          <a:prstGeom prst="rect">
            <a:avLst/>
          </a:prstGeom>
        </p:spPr>
        <p:txBody>
          <a:bodyPr wrap="none">
            <a:spAutoFit/>
          </a:bodyPr>
          <a:lstStyle/>
          <a:p>
            <a:r>
              <a:rPr lang="en-US" sz="1200" dirty="0" smtClean="0">
                <a:solidFill>
                  <a:schemeClr val="bg1"/>
                </a:solidFill>
              </a:rPr>
              <a:t>©</a:t>
            </a:r>
            <a:r>
              <a:rPr lang="en-US" sz="1200" dirty="0" err="1" smtClean="0">
                <a:solidFill>
                  <a:schemeClr val="bg1"/>
                </a:solidFill>
              </a:rPr>
              <a:t>scribblesnz</a:t>
            </a:r>
            <a:endParaRPr lang="en-US" sz="1200" dirty="0">
              <a:solidFill>
                <a:schemeClr val="bg1"/>
              </a:solidFill>
            </a:endParaRPr>
          </a:p>
        </p:txBody>
      </p:sp>
    </p:spTree>
    <p:extLst>
      <p:ext uri="{BB962C8B-B14F-4D97-AF65-F5344CB8AC3E}">
        <p14:creationId xmlns:p14="http://schemas.microsoft.com/office/powerpoint/2010/main" val="2302598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40891"/>
            <a:ext cx="7609490" cy="4467243"/>
          </a:xfrm>
        </p:spPr>
        <p:txBody>
          <a:bodyPr>
            <a:normAutofit/>
          </a:bodyPr>
          <a:lstStyle/>
          <a:p>
            <a:pPr marL="514350" indent="-514350">
              <a:buFont typeface="+mj-lt"/>
              <a:buAutoNum type="arabicPeriod"/>
            </a:pPr>
            <a:r>
              <a:rPr lang="en-US" dirty="0" smtClean="0"/>
              <a:t>Estimate rodent abundance using mark-recapture models </a:t>
            </a:r>
            <a:endParaRPr lang="en-US" dirty="0" smtClean="0"/>
          </a:p>
          <a:p>
            <a:pPr marL="514350" indent="-514350">
              <a:buFont typeface="+mj-lt"/>
              <a:buAutoNum type="arabicPeriod"/>
            </a:pPr>
            <a:r>
              <a:rPr lang="en-US" dirty="0" smtClean="0"/>
              <a:t>Combine mice, beech seed and rat </a:t>
            </a:r>
            <a:r>
              <a:rPr lang="en-US" dirty="0" smtClean="0"/>
              <a:t>data to directly estimate the predator prey dynamics</a:t>
            </a:r>
          </a:p>
          <a:p>
            <a:pPr marL="514350" indent="-514350">
              <a:buFont typeface="+mj-lt"/>
              <a:buAutoNum type="arabicPeriod"/>
            </a:pPr>
            <a:r>
              <a:rPr lang="en-US" dirty="0" smtClean="0"/>
              <a:t>To estimate the effect of stoat control on mice dynamics in New Zealand beech forest</a:t>
            </a:r>
          </a:p>
          <a:p>
            <a:pPr marL="514350" indent="-514350">
              <a:buFont typeface="+mj-lt"/>
              <a:buAutoNum type="arabicPeriod"/>
            </a:pPr>
            <a:endParaRPr lang="en-US" dirty="0" smtClean="0"/>
          </a:p>
          <a:p>
            <a:pPr marL="514350" indent="-514350">
              <a:buFont typeface="+mj-lt"/>
              <a:buAutoNum type="arabicPeriod"/>
            </a:pPr>
            <a:endParaRPr lang="en-US" dirty="0" smtClean="0"/>
          </a:p>
          <a:p>
            <a:endParaRPr lang="en-US" dirty="0"/>
          </a:p>
        </p:txBody>
      </p:sp>
      <p:sp>
        <p:nvSpPr>
          <p:cNvPr id="3" name="Title 2"/>
          <p:cNvSpPr>
            <a:spLocks noGrp="1"/>
          </p:cNvSpPr>
          <p:nvPr>
            <p:ph type="title"/>
          </p:nvPr>
        </p:nvSpPr>
        <p:spPr>
          <a:xfrm>
            <a:off x="266700" y="225200"/>
            <a:ext cx="7609490" cy="728284"/>
          </a:xfrm>
        </p:spPr>
        <p:txBody>
          <a:bodyPr/>
          <a:lstStyle/>
          <a:p>
            <a:r>
              <a:rPr lang="en-US" dirty="0" smtClean="0"/>
              <a:t>Case study aims</a:t>
            </a:r>
            <a:endParaRPr lang="en-US" dirty="0"/>
          </a:p>
        </p:txBody>
      </p:sp>
      <p:sp>
        <p:nvSpPr>
          <p:cNvPr id="5" name="Slide Number Placeholder 4"/>
          <p:cNvSpPr>
            <a:spLocks noGrp="1"/>
          </p:cNvSpPr>
          <p:nvPr>
            <p:ph type="sldNum" sz="quarter" idx="12"/>
          </p:nvPr>
        </p:nvSpPr>
        <p:spPr/>
        <p:txBody>
          <a:bodyPr/>
          <a:lstStyle/>
          <a:p>
            <a:fld id="{72B1DA50-9CDF-674D-ABF9-B3DB44414AAD}" type="slidenum">
              <a:rPr lang="en-US" smtClean="0"/>
              <a:pPr/>
              <a:t>34</a:t>
            </a:fld>
            <a:endParaRPr lang="en-US" dirty="0"/>
          </a:p>
        </p:txBody>
      </p:sp>
      <p:sp>
        <p:nvSpPr>
          <p:cNvPr id="7" name="Content Placeholder 1"/>
          <p:cNvSpPr txBox="1">
            <a:spLocks/>
          </p:cNvSpPr>
          <p:nvPr/>
        </p:nvSpPr>
        <p:spPr>
          <a:xfrm>
            <a:off x="-152400" y="1179642"/>
            <a:ext cx="7609490" cy="19301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000000"/>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000000"/>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000000"/>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00000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indent="-514350">
              <a:buFont typeface="+mj-lt"/>
              <a:buAutoNum type="arabicPeriod"/>
            </a:pPr>
            <a:endParaRPr lang="en-US" dirty="0"/>
          </a:p>
        </p:txBody>
      </p:sp>
    </p:spTree>
    <p:extLst>
      <p:ext uri="{BB962C8B-B14F-4D97-AF65-F5344CB8AC3E}">
        <p14:creationId xmlns:p14="http://schemas.microsoft.com/office/powerpoint/2010/main" val="10886039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215900" y="246617"/>
            <a:ext cx="7609490" cy="72828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1" kern="1200">
                <a:solidFill>
                  <a:srgbClr val="73AFC5"/>
                </a:solidFill>
                <a:latin typeface="+mj-lt"/>
                <a:ea typeface="+mj-ea"/>
                <a:cs typeface="+mj-cs"/>
              </a:defRPr>
            </a:lvl1pPr>
          </a:lstStyle>
          <a:p>
            <a:r>
              <a:rPr lang="en-US" dirty="0" smtClean="0"/>
              <a:t>Hypothesis</a:t>
            </a:r>
            <a:endParaRPr lang="en-US" dirty="0"/>
          </a:p>
        </p:txBody>
      </p:sp>
      <p:sp>
        <p:nvSpPr>
          <p:cNvPr id="7" name="Content Placeholder 1"/>
          <p:cNvSpPr txBox="1">
            <a:spLocks/>
          </p:cNvSpPr>
          <p:nvPr/>
        </p:nvSpPr>
        <p:spPr>
          <a:xfrm>
            <a:off x="215900" y="1233753"/>
            <a:ext cx="7609490" cy="1040165"/>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000000"/>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000000"/>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000000"/>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00000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indent="-514350">
              <a:buFont typeface="+mj-lt"/>
              <a:buAutoNum type="arabicPeriod"/>
            </a:pPr>
            <a:r>
              <a:rPr lang="en-US" dirty="0" smtClean="0"/>
              <a:t>Stoat removal will lead to mesopredator release of mice and rats</a:t>
            </a:r>
          </a:p>
          <a:p>
            <a:pPr marL="514350" indent="-514350">
              <a:buFont typeface="+mj-lt"/>
              <a:buAutoNum type="arabicPeriod"/>
            </a:pPr>
            <a:endParaRPr lang="en-US" dirty="0" smtClean="0"/>
          </a:p>
          <a:p>
            <a:pPr marL="514350" indent="-514350">
              <a:buFont typeface="+mj-lt"/>
              <a:buAutoNum type="arabicPeriod"/>
            </a:pPr>
            <a:endParaRPr lang="en-US" dirty="0" smtClean="0"/>
          </a:p>
          <a:p>
            <a:endParaRPr lang="en-US" dirty="0"/>
          </a:p>
        </p:txBody>
      </p:sp>
      <p:sp>
        <p:nvSpPr>
          <p:cNvPr id="8" name="TextBox 7"/>
          <p:cNvSpPr txBox="1"/>
          <p:nvPr/>
        </p:nvSpPr>
        <p:spPr>
          <a:xfrm>
            <a:off x="215900" y="2599267"/>
            <a:ext cx="6146799" cy="1200329"/>
          </a:xfrm>
          <a:prstGeom prst="rect">
            <a:avLst/>
          </a:prstGeom>
          <a:noFill/>
        </p:spPr>
        <p:txBody>
          <a:bodyPr wrap="square" rtlCol="0">
            <a:spAutoFit/>
          </a:bodyPr>
          <a:lstStyle/>
          <a:p>
            <a:r>
              <a:rPr lang="en-AU" sz="3600" b="1" dirty="0">
                <a:solidFill>
                  <a:srgbClr val="73AFC5"/>
                </a:solidFill>
                <a:latin typeface="+mj-lt"/>
                <a:ea typeface="+mj-ea"/>
                <a:cs typeface="+mj-cs"/>
              </a:rPr>
              <a:t>As observed on Little Barrier Island:</a:t>
            </a: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 r="11513" b="1082"/>
          <a:stretch/>
        </p:blipFill>
        <p:spPr bwMode="auto">
          <a:xfrm>
            <a:off x="2142306" y="3505818"/>
            <a:ext cx="3263225" cy="22257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866925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42900" y="1130300"/>
            <a:ext cx="3836373" cy="4525963"/>
          </a:xfrm>
        </p:spPr>
        <p:txBody>
          <a:bodyPr/>
          <a:lstStyle/>
          <a:p>
            <a:r>
              <a:rPr lang="en-AU" dirty="0" smtClean="0"/>
              <a:t>Eglinton Valley</a:t>
            </a:r>
          </a:p>
          <a:p>
            <a:r>
              <a:rPr lang="en-AU" dirty="0" smtClean="0"/>
              <a:t>Hollyford valley</a:t>
            </a:r>
          </a:p>
          <a:p>
            <a:r>
              <a:rPr lang="en-AU" dirty="0" smtClean="0"/>
              <a:t>Southern beech forest (</a:t>
            </a:r>
            <a:r>
              <a:rPr lang="en-AU" i="1" dirty="0" err="1"/>
              <a:t>N</a:t>
            </a:r>
            <a:r>
              <a:rPr lang="en-AU" i="1" dirty="0" err="1" smtClean="0"/>
              <a:t>othafagus</a:t>
            </a:r>
            <a:r>
              <a:rPr lang="en-AU" dirty="0" smtClean="0"/>
              <a:t>)</a:t>
            </a:r>
          </a:p>
          <a:p>
            <a:r>
              <a:rPr lang="en-AU" dirty="0" smtClean="0"/>
              <a:t>Application of stoat control in one valley but no the other</a:t>
            </a:r>
            <a:endParaRPr lang="en-AU" dirty="0"/>
          </a:p>
        </p:txBody>
      </p:sp>
      <p:sp>
        <p:nvSpPr>
          <p:cNvPr id="3" name="Title 2"/>
          <p:cNvSpPr>
            <a:spLocks noGrp="1"/>
          </p:cNvSpPr>
          <p:nvPr>
            <p:ph type="title"/>
          </p:nvPr>
        </p:nvSpPr>
        <p:spPr>
          <a:xfrm>
            <a:off x="177800" y="160338"/>
            <a:ext cx="7609490" cy="703262"/>
          </a:xfrm>
        </p:spPr>
        <p:txBody>
          <a:bodyPr/>
          <a:lstStyle/>
          <a:p>
            <a:r>
              <a:rPr lang="en-AU" dirty="0" smtClean="0"/>
              <a:t>Location</a:t>
            </a:r>
            <a:endParaRPr lang="en-AU" dirty="0"/>
          </a:p>
        </p:txBody>
      </p:sp>
      <p:sp>
        <p:nvSpPr>
          <p:cNvPr id="5" name="Slide Number Placeholder 4"/>
          <p:cNvSpPr>
            <a:spLocks noGrp="1"/>
          </p:cNvSpPr>
          <p:nvPr>
            <p:ph type="sldNum" sz="quarter" idx="12"/>
          </p:nvPr>
        </p:nvSpPr>
        <p:spPr/>
        <p:txBody>
          <a:bodyPr/>
          <a:lstStyle/>
          <a:p>
            <a:fld id="{72B1DA50-9CDF-674D-ABF9-B3DB44414AAD}" type="slidenum">
              <a:rPr lang="en-US" smtClean="0"/>
              <a:pPr/>
              <a:t>36</a:t>
            </a:fld>
            <a:endParaRPr lang="en-US" dirty="0"/>
          </a:p>
        </p:txBody>
      </p:sp>
      <p:pic>
        <p:nvPicPr>
          <p:cNvPr id="6" name="Picture 5" descr="NewZealandOutlineMa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2601" y="7336"/>
            <a:ext cx="4851400" cy="6118828"/>
          </a:xfrm>
          <a:prstGeom prst="rect">
            <a:avLst/>
          </a:prstGeom>
          <a:ln>
            <a:solidFill>
              <a:srgbClr val="000000"/>
            </a:solidFill>
          </a:ln>
        </p:spPr>
      </p:pic>
      <p:sp>
        <p:nvSpPr>
          <p:cNvPr id="7" name="Oval 6"/>
          <p:cNvSpPr/>
          <p:nvPr/>
        </p:nvSpPr>
        <p:spPr>
          <a:xfrm>
            <a:off x="4849307" y="4681723"/>
            <a:ext cx="466888" cy="308172"/>
          </a:xfrm>
          <a:prstGeom prst="ellipse">
            <a:avLst/>
          </a:prstGeom>
          <a:solidFill>
            <a:srgbClr val="FF0000">
              <a:alpha val="67000"/>
            </a:srgb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a:stCxn id="7" idx="1"/>
          </p:cNvCxnSpPr>
          <p:nvPr/>
        </p:nvCxnSpPr>
        <p:spPr>
          <a:xfrm flipH="1" flipV="1">
            <a:off x="3452825" y="1917701"/>
            <a:ext cx="1464856" cy="28091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459264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468440"/>
            <a:ext cx="6908800" cy="4322760"/>
          </a:xfrm>
        </p:spPr>
        <p:txBody>
          <a:bodyPr>
            <a:noAutofit/>
          </a:bodyPr>
          <a:lstStyle/>
          <a:p>
            <a:r>
              <a:rPr lang="en-US" dirty="0" smtClean="0"/>
              <a:t>Hollyford Valley (No stoat control between 1999 and 2002)</a:t>
            </a:r>
          </a:p>
          <a:p>
            <a:r>
              <a:rPr lang="en-US" dirty="0" smtClean="0"/>
              <a:t>Eglinton Valley (Stoats controlled throughout study)</a:t>
            </a:r>
          </a:p>
          <a:p>
            <a:r>
              <a:rPr lang="en-US" dirty="0" smtClean="0"/>
              <a:t>May 1999 – November 2003</a:t>
            </a:r>
          </a:p>
          <a:p>
            <a:r>
              <a:rPr lang="en-US" dirty="0" smtClean="0"/>
              <a:t>Data collection each quarter (February, May, August, November)</a:t>
            </a:r>
          </a:p>
          <a:p>
            <a:endParaRPr lang="en-US" sz="2400" dirty="0" smtClean="0"/>
          </a:p>
        </p:txBody>
      </p:sp>
      <p:sp>
        <p:nvSpPr>
          <p:cNvPr id="3" name="Title 2"/>
          <p:cNvSpPr>
            <a:spLocks noGrp="1"/>
          </p:cNvSpPr>
          <p:nvPr>
            <p:ph type="title"/>
          </p:nvPr>
        </p:nvSpPr>
        <p:spPr>
          <a:xfrm>
            <a:off x="177800" y="185738"/>
            <a:ext cx="7609490" cy="617538"/>
          </a:xfrm>
        </p:spPr>
        <p:txBody>
          <a:bodyPr>
            <a:noAutofit/>
          </a:bodyPr>
          <a:lstStyle/>
          <a:p>
            <a:r>
              <a:rPr lang="en-US" dirty="0" smtClean="0"/>
              <a:t>Study design</a:t>
            </a:r>
            <a:endParaRPr lang="en-US" dirty="0"/>
          </a:p>
        </p:txBody>
      </p:sp>
      <p:sp>
        <p:nvSpPr>
          <p:cNvPr id="5" name="Slide Number Placeholder 4"/>
          <p:cNvSpPr>
            <a:spLocks noGrp="1"/>
          </p:cNvSpPr>
          <p:nvPr>
            <p:ph type="sldNum" sz="quarter" idx="12"/>
          </p:nvPr>
        </p:nvSpPr>
        <p:spPr/>
        <p:txBody>
          <a:bodyPr/>
          <a:lstStyle/>
          <a:p>
            <a:fld id="{72B1DA50-9CDF-674D-ABF9-B3DB44414AAD}" type="slidenum">
              <a:rPr lang="en-US" smtClean="0"/>
              <a:pPr/>
              <a:t>37</a:t>
            </a:fld>
            <a:endParaRPr lang="en-US" dirty="0"/>
          </a:p>
        </p:txBody>
      </p:sp>
    </p:spTree>
    <p:extLst>
      <p:ext uri="{BB962C8B-B14F-4D97-AF65-F5344CB8AC3E}">
        <p14:creationId xmlns:p14="http://schemas.microsoft.com/office/powerpoint/2010/main" val="5847052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712602" y="1673221"/>
            <a:ext cx="2266445" cy="4314412"/>
          </a:xfrm>
          <a:prstGeom prst="rect">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881407" y="1788528"/>
            <a:ext cx="769459" cy="721686"/>
          </a:xfrm>
          <a:prstGeom prst="rect">
            <a:avLst/>
          </a:prstGeom>
          <a:solidFill>
            <a:srgbClr val="008000"/>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12053" y="93385"/>
            <a:ext cx="7609490" cy="625684"/>
          </a:xfrm>
        </p:spPr>
        <p:txBody>
          <a:bodyPr>
            <a:noAutofit/>
          </a:bodyPr>
          <a:lstStyle/>
          <a:p>
            <a:r>
              <a:rPr lang="en-US" dirty="0" smtClean="0"/>
              <a:t>Diagram of study design</a:t>
            </a:r>
            <a:endParaRPr lang="en-US" dirty="0"/>
          </a:p>
        </p:txBody>
      </p:sp>
      <p:sp>
        <p:nvSpPr>
          <p:cNvPr id="5" name="Slide Number Placeholder 4"/>
          <p:cNvSpPr>
            <a:spLocks noGrp="1"/>
          </p:cNvSpPr>
          <p:nvPr>
            <p:ph type="sldNum" sz="quarter" idx="12"/>
          </p:nvPr>
        </p:nvSpPr>
        <p:spPr/>
        <p:txBody>
          <a:bodyPr/>
          <a:lstStyle/>
          <a:p>
            <a:fld id="{72B1DA50-9CDF-674D-ABF9-B3DB44414AAD}" type="slidenum">
              <a:rPr lang="en-US" smtClean="0"/>
              <a:pPr/>
              <a:t>38</a:t>
            </a:fld>
            <a:endParaRPr lang="en-US" dirty="0"/>
          </a:p>
        </p:txBody>
      </p:sp>
      <p:sp>
        <p:nvSpPr>
          <p:cNvPr id="16" name="TextBox 15"/>
          <p:cNvSpPr txBox="1"/>
          <p:nvPr/>
        </p:nvSpPr>
        <p:spPr>
          <a:xfrm>
            <a:off x="3834663" y="1698573"/>
            <a:ext cx="966184" cy="369332"/>
          </a:xfrm>
          <a:prstGeom prst="rect">
            <a:avLst/>
          </a:prstGeom>
          <a:noFill/>
        </p:spPr>
        <p:txBody>
          <a:bodyPr wrap="square" rtlCol="0">
            <a:spAutoFit/>
          </a:bodyPr>
          <a:lstStyle/>
          <a:p>
            <a:r>
              <a:rPr lang="en-US" dirty="0" smtClean="0"/>
              <a:t>6</a:t>
            </a:r>
            <a:r>
              <a:rPr lang="en-US" dirty="0" smtClean="0"/>
              <a:t>x </a:t>
            </a:r>
            <a:r>
              <a:rPr lang="en-US" dirty="0" smtClean="0"/>
              <a:t>GRID</a:t>
            </a:r>
            <a:endParaRPr lang="en-US" dirty="0"/>
          </a:p>
        </p:txBody>
      </p:sp>
      <p:sp>
        <p:nvSpPr>
          <p:cNvPr id="397" name="TextBox 396"/>
          <p:cNvSpPr txBox="1"/>
          <p:nvPr/>
        </p:nvSpPr>
        <p:spPr>
          <a:xfrm>
            <a:off x="2864908" y="2249379"/>
            <a:ext cx="824022" cy="246221"/>
          </a:xfrm>
          <a:prstGeom prst="rect">
            <a:avLst/>
          </a:prstGeom>
          <a:noFill/>
        </p:spPr>
        <p:txBody>
          <a:bodyPr wrap="square" rtlCol="0">
            <a:spAutoFit/>
          </a:bodyPr>
          <a:lstStyle/>
          <a:p>
            <a:r>
              <a:rPr lang="en-US" sz="1000" dirty="0" smtClean="0"/>
              <a:t>81 x TRAPS</a:t>
            </a:r>
            <a:endParaRPr lang="en-US" sz="1000" dirty="0"/>
          </a:p>
        </p:txBody>
      </p:sp>
      <p:cxnSp>
        <p:nvCxnSpPr>
          <p:cNvPr id="399" name="Elbow Connector 398"/>
          <p:cNvCxnSpPr/>
          <p:nvPr/>
        </p:nvCxnSpPr>
        <p:spPr>
          <a:xfrm rot="16200000" flipH="1">
            <a:off x="2489488" y="3610368"/>
            <a:ext cx="5044017" cy="490917"/>
          </a:xfrm>
          <a:prstGeom prst="bentConnector3">
            <a:avLst>
              <a:gd name="adj1" fmla="val -189"/>
            </a:avLst>
          </a:prstGeom>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p:nvCxnSpPr>
        <p:spPr>
          <a:xfrm>
            <a:off x="4766038" y="6377835"/>
            <a:ext cx="490917" cy="0"/>
          </a:xfrm>
          <a:prstGeom prst="line">
            <a:avLst/>
          </a:prstGeom>
        </p:spPr>
        <p:style>
          <a:lnRef idx="2">
            <a:schemeClr val="accent1"/>
          </a:lnRef>
          <a:fillRef idx="0">
            <a:schemeClr val="accent1"/>
          </a:fillRef>
          <a:effectRef idx="1">
            <a:schemeClr val="accent1"/>
          </a:effectRef>
          <a:fontRef idx="minor">
            <a:schemeClr val="tx1"/>
          </a:fontRef>
        </p:style>
      </p:cxnSp>
      <p:sp>
        <p:nvSpPr>
          <p:cNvPr id="406" name="Rectangle 405"/>
          <p:cNvSpPr/>
          <p:nvPr/>
        </p:nvSpPr>
        <p:spPr>
          <a:xfrm>
            <a:off x="5435542" y="1982184"/>
            <a:ext cx="2971857" cy="2585323"/>
          </a:xfrm>
          <a:prstGeom prst="rect">
            <a:avLst/>
          </a:prstGeom>
        </p:spPr>
        <p:txBody>
          <a:bodyPr wrap="square">
            <a:spAutoFit/>
          </a:bodyPr>
          <a:lstStyle/>
          <a:p>
            <a:r>
              <a:rPr lang="en-US" b="1" dirty="0" smtClean="0"/>
              <a:t>Sampling </a:t>
            </a:r>
            <a:r>
              <a:rPr lang="en-US" b="1" dirty="0"/>
              <a:t>structure:</a:t>
            </a:r>
          </a:p>
          <a:p>
            <a:pPr marL="285750" indent="-285750">
              <a:buFont typeface="Arial"/>
              <a:buChar char="•"/>
            </a:pPr>
            <a:r>
              <a:rPr lang="en-US" dirty="0" smtClean="0"/>
              <a:t>5 </a:t>
            </a:r>
            <a:r>
              <a:rPr lang="en-US" dirty="0"/>
              <a:t>nights trapping</a:t>
            </a:r>
          </a:p>
          <a:p>
            <a:pPr marL="285750" indent="-285750">
              <a:buFont typeface="Arial"/>
              <a:buChar char="•"/>
            </a:pPr>
            <a:r>
              <a:rPr lang="en-US" dirty="0"/>
              <a:t>20 quarters </a:t>
            </a:r>
            <a:r>
              <a:rPr lang="en-US" dirty="0" smtClean="0"/>
              <a:t>(</a:t>
            </a:r>
            <a:r>
              <a:rPr lang="en-US" dirty="0"/>
              <a:t>May </a:t>
            </a:r>
            <a:r>
              <a:rPr lang="en-US" dirty="0" smtClean="0"/>
              <a:t>1993</a:t>
            </a:r>
            <a:r>
              <a:rPr lang="en-US" dirty="0"/>
              <a:t> </a:t>
            </a:r>
            <a:r>
              <a:rPr lang="en-US" dirty="0" smtClean="0"/>
              <a:t>- November </a:t>
            </a:r>
            <a:r>
              <a:rPr lang="en-US" dirty="0"/>
              <a:t>1993</a:t>
            </a:r>
            <a:r>
              <a:rPr lang="en-US" dirty="0" smtClean="0"/>
              <a:t>)</a:t>
            </a:r>
          </a:p>
          <a:p>
            <a:pPr marL="285750" indent="-285750">
              <a:buFont typeface="Arial"/>
              <a:buChar char="•"/>
            </a:pPr>
            <a:r>
              <a:rPr lang="en-US" dirty="0" smtClean="0"/>
              <a:t>2 valleys</a:t>
            </a:r>
          </a:p>
          <a:p>
            <a:pPr marL="285750" indent="-285750">
              <a:buFont typeface="Arial"/>
              <a:buChar char="•"/>
            </a:pPr>
            <a:r>
              <a:rPr lang="en-US" dirty="0" smtClean="0"/>
              <a:t>12 grids</a:t>
            </a:r>
          </a:p>
          <a:p>
            <a:pPr marL="285750" indent="-285750">
              <a:buFont typeface="Arial"/>
              <a:buChar char="•"/>
            </a:pPr>
            <a:r>
              <a:rPr lang="en-US" dirty="0" smtClean="0"/>
              <a:t>81 traps (9*9 grid, 20m apart)</a:t>
            </a:r>
          </a:p>
          <a:p>
            <a:pPr marL="285750" indent="-285750">
              <a:buFont typeface="Arial"/>
              <a:buChar char="•"/>
            </a:pPr>
            <a:endParaRPr lang="en-US" dirty="0"/>
          </a:p>
        </p:txBody>
      </p:sp>
      <p:pic>
        <p:nvPicPr>
          <p:cNvPr id="407" name="Picture 406"/>
          <p:cNvPicPr>
            <a:picLocks noChangeAspect="1"/>
          </p:cNvPicPr>
          <p:nvPr/>
        </p:nvPicPr>
        <p:blipFill>
          <a:blip r:embed="rId3"/>
          <a:stretch>
            <a:fillRect/>
          </a:stretch>
        </p:blipFill>
        <p:spPr>
          <a:xfrm>
            <a:off x="6202953" y="79483"/>
            <a:ext cx="2850914" cy="1852671"/>
          </a:xfrm>
          <a:prstGeom prst="rect">
            <a:avLst/>
          </a:prstGeom>
        </p:spPr>
      </p:pic>
      <p:sp>
        <p:nvSpPr>
          <p:cNvPr id="408" name="Rectangle 407"/>
          <p:cNvSpPr/>
          <p:nvPr/>
        </p:nvSpPr>
        <p:spPr>
          <a:xfrm>
            <a:off x="5884543" y="1703235"/>
            <a:ext cx="3259457" cy="215444"/>
          </a:xfrm>
          <a:prstGeom prst="rect">
            <a:avLst/>
          </a:prstGeom>
        </p:spPr>
        <p:txBody>
          <a:bodyPr wrap="square">
            <a:spAutoFit/>
          </a:bodyPr>
          <a:lstStyle/>
          <a:p>
            <a:r>
              <a:rPr lang="en-US" sz="800" dirty="0"/>
              <a:t>http://</a:t>
            </a:r>
            <a:r>
              <a:rPr lang="en-US" sz="800" dirty="0" err="1"/>
              <a:t>cdn.domyownpestcontrol.com</a:t>
            </a:r>
            <a:r>
              <a:rPr lang="en-US" sz="800" dirty="0"/>
              <a:t>/images/content/</a:t>
            </a:r>
            <a:r>
              <a:rPr lang="en-US" sz="800" dirty="0" err="1"/>
              <a:t>house_mouse.jpg</a:t>
            </a:r>
            <a:endParaRPr lang="en-US" sz="800" dirty="0"/>
          </a:p>
        </p:txBody>
      </p:sp>
      <p:sp>
        <p:nvSpPr>
          <p:cNvPr id="347" name="Rectangle 346"/>
          <p:cNvSpPr/>
          <p:nvPr/>
        </p:nvSpPr>
        <p:spPr>
          <a:xfrm>
            <a:off x="5435542" y="4311987"/>
            <a:ext cx="2971857" cy="2031325"/>
          </a:xfrm>
          <a:prstGeom prst="rect">
            <a:avLst/>
          </a:prstGeom>
        </p:spPr>
        <p:txBody>
          <a:bodyPr wrap="square">
            <a:spAutoFit/>
          </a:bodyPr>
          <a:lstStyle/>
          <a:p>
            <a:r>
              <a:rPr lang="en-US" b="1" dirty="0" smtClean="0"/>
              <a:t>Variables  collected:</a:t>
            </a:r>
            <a:endParaRPr lang="en-US" b="1" dirty="0"/>
          </a:p>
          <a:p>
            <a:pPr marL="285750" indent="-285750">
              <a:buFont typeface="Arial"/>
              <a:buChar char="•"/>
            </a:pPr>
            <a:r>
              <a:rPr lang="en-US" dirty="0" smtClean="0"/>
              <a:t>CR mice</a:t>
            </a:r>
          </a:p>
          <a:p>
            <a:pPr marL="285750" indent="-285750">
              <a:buFont typeface="Arial"/>
              <a:buChar char="•"/>
            </a:pPr>
            <a:r>
              <a:rPr lang="en-US" dirty="0" smtClean="0"/>
              <a:t>CR rats</a:t>
            </a:r>
          </a:p>
          <a:p>
            <a:pPr marL="285750" indent="-285750">
              <a:buFont typeface="Arial"/>
              <a:buChar char="•"/>
            </a:pPr>
            <a:r>
              <a:rPr lang="en-US" dirty="0" smtClean="0"/>
              <a:t>CR kiore</a:t>
            </a:r>
          </a:p>
          <a:p>
            <a:pPr marL="285750" indent="-285750">
              <a:buFont typeface="Arial"/>
              <a:buChar char="•"/>
            </a:pPr>
            <a:r>
              <a:rPr lang="en-US" dirty="0" smtClean="0"/>
              <a:t>Seed trap data</a:t>
            </a:r>
          </a:p>
          <a:p>
            <a:pPr marL="285750" indent="-285750">
              <a:buFont typeface="Arial"/>
              <a:buChar char="•"/>
            </a:pPr>
            <a:r>
              <a:rPr lang="en-US" dirty="0" smtClean="0"/>
              <a:t>Presence/Absence stoats</a:t>
            </a:r>
          </a:p>
          <a:p>
            <a:pPr marL="285750" indent="-285750">
              <a:buFont typeface="Arial"/>
              <a:buChar char="•"/>
            </a:pPr>
            <a:r>
              <a:rPr lang="en-US" dirty="0" smtClean="0"/>
              <a:t>Various other proxies</a:t>
            </a:r>
            <a:endParaRPr lang="en-US" dirty="0"/>
          </a:p>
        </p:txBody>
      </p:sp>
      <p:sp>
        <p:nvSpPr>
          <p:cNvPr id="348" name="Rectangle 347"/>
          <p:cNvSpPr/>
          <p:nvPr/>
        </p:nvSpPr>
        <p:spPr>
          <a:xfrm>
            <a:off x="3906520" y="2276161"/>
            <a:ext cx="769459" cy="721686"/>
          </a:xfrm>
          <a:prstGeom prst="rect">
            <a:avLst/>
          </a:prstGeom>
          <a:solidFill>
            <a:srgbClr val="008000"/>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9" name="TextBox 348"/>
          <p:cNvSpPr txBox="1"/>
          <p:nvPr/>
        </p:nvSpPr>
        <p:spPr>
          <a:xfrm>
            <a:off x="3890021" y="2737012"/>
            <a:ext cx="824022" cy="246221"/>
          </a:xfrm>
          <a:prstGeom prst="rect">
            <a:avLst/>
          </a:prstGeom>
          <a:noFill/>
        </p:spPr>
        <p:txBody>
          <a:bodyPr wrap="square" rtlCol="0">
            <a:spAutoFit/>
          </a:bodyPr>
          <a:lstStyle/>
          <a:p>
            <a:r>
              <a:rPr lang="en-US" sz="1000" dirty="0" smtClean="0"/>
              <a:t>81 x TRAPS</a:t>
            </a:r>
            <a:endParaRPr lang="en-US" sz="1000" dirty="0"/>
          </a:p>
        </p:txBody>
      </p:sp>
      <p:sp>
        <p:nvSpPr>
          <p:cNvPr id="350" name="Rectangle 349"/>
          <p:cNvSpPr/>
          <p:nvPr/>
        </p:nvSpPr>
        <p:spPr>
          <a:xfrm>
            <a:off x="2952917" y="2989441"/>
            <a:ext cx="769459" cy="721686"/>
          </a:xfrm>
          <a:prstGeom prst="rect">
            <a:avLst/>
          </a:prstGeom>
          <a:solidFill>
            <a:srgbClr val="008000"/>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TextBox 350"/>
          <p:cNvSpPr txBox="1"/>
          <p:nvPr/>
        </p:nvSpPr>
        <p:spPr>
          <a:xfrm>
            <a:off x="2936418" y="3450292"/>
            <a:ext cx="824022" cy="246221"/>
          </a:xfrm>
          <a:prstGeom prst="rect">
            <a:avLst/>
          </a:prstGeom>
          <a:noFill/>
        </p:spPr>
        <p:txBody>
          <a:bodyPr wrap="square" rtlCol="0">
            <a:spAutoFit/>
          </a:bodyPr>
          <a:lstStyle/>
          <a:p>
            <a:r>
              <a:rPr lang="en-US" sz="1000" dirty="0" smtClean="0"/>
              <a:t>81 x TRAPS</a:t>
            </a:r>
            <a:endParaRPr lang="en-US" sz="1000" dirty="0"/>
          </a:p>
        </p:txBody>
      </p:sp>
      <p:sp>
        <p:nvSpPr>
          <p:cNvPr id="352" name="Rectangle 351"/>
          <p:cNvSpPr/>
          <p:nvPr/>
        </p:nvSpPr>
        <p:spPr>
          <a:xfrm>
            <a:off x="3966835" y="3576542"/>
            <a:ext cx="769459" cy="721686"/>
          </a:xfrm>
          <a:prstGeom prst="rect">
            <a:avLst/>
          </a:prstGeom>
          <a:solidFill>
            <a:srgbClr val="008000"/>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3" name="TextBox 352"/>
          <p:cNvSpPr txBox="1"/>
          <p:nvPr/>
        </p:nvSpPr>
        <p:spPr>
          <a:xfrm>
            <a:off x="3950336" y="4037393"/>
            <a:ext cx="824022" cy="246221"/>
          </a:xfrm>
          <a:prstGeom prst="rect">
            <a:avLst/>
          </a:prstGeom>
          <a:noFill/>
        </p:spPr>
        <p:txBody>
          <a:bodyPr wrap="square" rtlCol="0">
            <a:spAutoFit/>
          </a:bodyPr>
          <a:lstStyle/>
          <a:p>
            <a:r>
              <a:rPr lang="en-US" sz="1000" dirty="0" smtClean="0"/>
              <a:t>81 x TRAPS</a:t>
            </a:r>
            <a:endParaRPr lang="en-US" sz="1000" dirty="0"/>
          </a:p>
        </p:txBody>
      </p:sp>
      <p:sp>
        <p:nvSpPr>
          <p:cNvPr id="354" name="Rectangle 353"/>
          <p:cNvSpPr/>
          <p:nvPr/>
        </p:nvSpPr>
        <p:spPr>
          <a:xfrm>
            <a:off x="2972465" y="4394358"/>
            <a:ext cx="769459" cy="721686"/>
          </a:xfrm>
          <a:prstGeom prst="rect">
            <a:avLst/>
          </a:prstGeom>
          <a:solidFill>
            <a:srgbClr val="008000"/>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5" name="TextBox 354"/>
          <p:cNvSpPr txBox="1"/>
          <p:nvPr/>
        </p:nvSpPr>
        <p:spPr>
          <a:xfrm>
            <a:off x="2955966" y="4855209"/>
            <a:ext cx="824022" cy="246221"/>
          </a:xfrm>
          <a:prstGeom prst="rect">
            <a:avLst/>
          </a:prstGeom>
          <a:noFill/>
        </p:spPr>
        <p:txBody>
          <a:bodyPr wrap="square" rtlCol="0">
            <a:spAutoFit/>
          </a:bodyPr>
          <a:lstStyle/>
          <a:p>
            <a:r>
              <a:rPr lang="en-US" sz="1000" dirty="0" smtClean="0"/>
              <a:t>81 x TRAPS</a:t>
            </a:r>
            <a:endParaRPr lang="en-US" sz="1000" dirty="0"/>
          </a:p>
        </p:txBody>
      </p:sp>
      <p:sp>
        <p:nvSpPr>
          <p:cNvPr id="356" name="Rectangle 355"/>
          <p:cNvSpPr/>
          <p:nvPr/>
        </p:nvSpPr>
        <p:spPr>
          <a:xfrm>
            <a:off x="4087637" y="5116044"/>
            <a:ext cx="769459" cy="721686"/>
          </a:xfrm>
          <a:prstGeom prst="rect">
            <a:avLst/>
          </a:prstGeom>
          <a:solidFill>
            <a:srgbClr val="008000"/>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7" name="TextBox 356"/>
          <p:cNvSpPr txBox="1"/>
          <p:nvPr/>
        </p:nvSpPr>
        <p:spPr>
          <a:xfrm>
            <a:off x="4071138" y="5576895"/>
            <a:ext cx="824022" cy="246221"/>
          </a:xfrm>
          <a:prstGeom prst="rect">
            <a:avLst/>
          </a:prstGeom>
          <a:noFill/>
        </p:spPr>
        <p:txBody>
          <a:bodyPr wrap="square" rtlCol="0">
            <a:spAutoFit/>
          </a:bodyPr>
          <a:lstStyle/>
          <a:p>
            <a:r>
              <a:rPr lang="en-US" sz="1000" dirty="0" smtClean="0"/>
              <a:t>81 x TRAPS</a:t>
            </a:r>
            <a:endParaRPr lang="en-US" sz="1000" dirty="0"/>
          </a:p>
        </p:txBody>
      </p:sp>
      <p:sp>
        <p:nvSpPr>
          <p:cNvPr id="4" name="TextBox 3"/>
          <p:cNvSpPr txBox="1"/>
          <p:nvPr/>
        </p:nvSpPr>
        <p:spPr>
          <a:xfrm>
            <a:off x="3295192" y="1327481"/>
            <a:ext cx="1101264" cy="369332"/>
          </a:xfrm>
          <a:prstGeom prst="rect">
            <a:avLst/>
          </a:prstGeom>
          <a:noFill/>
        </p:spPr>
        <p:txBody>
          <a:bodyPr wrap="none" rtlCol="0">
            <a:spAutoFit/>
          </a:bodyPr>
          <a:lstStyle/>
          <a:p>
            <a:r>
              <a:rPr lang="en-US" smtClean="0">
                <a:solidFill>
                  <a:srgbClr val="002060"/>
                </a:solidFill>
              </a:rPr>
              <a:t>Hollyford </a:t>
            </a:r>
            <a:endParaRPr lang="en-US">
              <a:solidFill>
                <a:srgbClr val="002060"/>
              </a:solidFill>
            </a:endParaRPr>
          </a:p>
        </p:txBody>
      </p:sp>
      <p:sp>
        <p:nvSpPr>
          <p:cNvPr id="358" name="Rectangle 357"/>
          <p:cNvSpPr/>
          <p:nvPr/>
        </p:nvSpPr>
        <p:spPr>
          <a:xfrm>
            <a:off x="183673" y="1693541"/>
            <a:ext cx="2266445" cy="4314412"/>
          </a:xfrm>
          <a:prstGeom prst="rect">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9" name="Rectangle 358"/>
          <p:cNvSpPr/>
          <p:nvPr/>
        </p:nvSpPr>
        <p:spPr>
          <a:xfrm>
            <a:off x="352478" y="1788528"/>
            <a:ext cx="769459" cy="721686"/>
          </a:xfrm>
          <a:prstGeom prst="rect">
            <a:avLst/>
          </a:prstGeom>
          <a:solidFill>
            <a:srgbClr val="008000"/>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0" name="TextBox 359"/>
          <p:cNvSpPr txBox="1"/>
          <p:nvPr/>
        </p:nvSpPr>
        <p:spPr>
          <a:xfrm>
            <a:off x="1305734" y="1698573"/>
            <a:ext cx="966184" cy="369332"/>
          </a:xfrm>
          <a:prstGeom prst="rect">
            <a:avLst/>
          </a:prstGeom>
          <a:noFill/>
        </p:spPr>
        <p:txBody>
          <a:bodyPr wrap="square" rtlCol="0">
            <a:spAutoFit/>
          </a:bodyPr>
          <a:lstStyle/>
          <a:p>
            <a:r>
              <a:rPr lang="en-US" dirty="0" smtClean="0"/>
              <a:t>6</a:t>
            </a:r>
            <a:r>
              <a:rPr lang="en-US" dirty="0" smtClean="0"/>
              <a:t>x </a:t>
            </a:r>
            <a:r>
              <a:rPr lang="en-US" dirty="0" smtClean="0"/>
              <a:t>GRID</a:t>
            </a:r>
            <a:endParaRPr lang="en-US" dirty="0"/>
          </a:p>
        </p:txBody>
      </p:sp>
      <p:sp>
        <p:nvSpPr>
          <p:cNvPr id="361" name="TextBox 360"/>
          <p:cNvSpPr txBox="1"/>
          <p:nvPr/>
        </p:nvSpPr>
        <p:spPr>
          <a:xfrm>
            <a:off x="335979" y="2249379"/>
            <a:ext cx="824022" cy="246221"/>
          </a:xfrm>
          <a:prstGeom prst="rect">
            <a:avLst/>
          </a:prstGeom>
          <a:noFill/>
        </p:spPr>
        <p:txBody>
          <a:bodyPr wrap="square" rtlCol="0">
            <a:spAutoFit/>
          </a:bodyPr>
          <a:lstStyle/>
          <a:p>
            <a:r>
              <a:rPr lang="en-US" sz="1000" dirty="0" smtClean="0"/>
              <a:t>81 x TRAPS</a:t>
            </a:r>
            <a:endParaRPr lang="en-US" sz="1000" dirty="0"/>
          </a:p>
        </p:txBody>
      </p:sp>
      <p:sp>
        <p:nvSpPr>
          <p:cNvPr id="362" name="Rectangle 361"/>
          <p:cNvSpPr/>
          <p:nvPr/>
        </p:nvSpPr>
        <p:spPr>
          <a:xfrm>
            <a:off x="1365006" y="2376169"/>
            <a:ext cx="769459" cy="721686"/>
          </a:xfrm>
          <a:prstGeom prst="rect">
            <a:avLst/>
          </a:prstGeom>
          <a:solidFill>
            <a:srgbClr val="008000"/>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3" name="TextBox 362"/>
          <p:cNvSpPr txBox="1"/>
          <p:nvPr/>
        </p:nvSpPr>
        <p:spPr>
          <a:xfrm>
            <a:off x="1361092" y="2737012"/>
            <a:ext cx="824022" cy="246221"/>
          </a:xfrm>
          <a:prstGeom prst="rect">
            <a:avLst/>
          </a:prstGeom>
          <a:noFill/>
        </p:spPr>
        <p:txBody>
          <a:bodyPr wrap="square" rtlCol="0">
            <a:spAutoFit/>
          </a:bodyPr>
          <a:lstStyle/>
          <a:p>
            <a:r>
              <a:rPr lang="en-US" sz="1000" dirty="0" smtClean="0"/>
              <a:t>81 x TRAPS</a:t>
            </a:r>
            <a:endParaRPr lang="en-US" sz="1000" dirty="0"/>
          </a:p>
        </p:txBody>
      </p:sp>
      <p:sp>
        <p:nvSpPr>
          <p:cNvPr id="364" name="Rectangle 363"/>
          <p:cNvSpPr/>
          <p:nvPr/>
        </p:nvSpPr>
        <p:spPr>
          <a:xfrm>
            <a:off x="423988" y="2989441"/>
            <a:ext cx="769459" cy="721686"/>
          </a:xfrm>
          <a:prstGeom prst="rect">
            <a:avLst/>
          </a:prstGeom>
          <a:solidFill>
            <a:srgbClr val="008000"/>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5" name="TextBox 364"/>
          <p:cNvSpPr txBox="1"/>
          <p:nvPr/>
        </p:nvSpPr>
        <p:spPr>
          <a:xfrm>
            <a:off x="407489" y="3450292"/>
            <a:ext cx="824022" cy="246221"/>
          </a:xfrm>
          <a:prstGeom prst="rect">
            <a:avLst/>
          </a:prstGeom>
          <a:noFill/>
        </p:spPr>
        <p:txBody>
          <a:bodyPr wrap="square" rtlCol="0">
            <a:spAutoFit/>
          </a:bodyPr>
          <a:lstStyle/>
          <a:p>
            <a:r>
              <a:rPr lang="en-US" sz="1000" dirty="0" smtClean="0"/>
              <a:t>81 x TRAPS</a:t>
            </a:r>
            <a:endParaRPr lang="en-US" sz="1000" dirty="0"/>
          </a:p>
        </p:txBody>
      </p:sp>
      <p:sp>
        <p:nvSpPr>
          <p:cNvPr id="366" name="Rectangle 365"/>
          <p:cNvSpPr/>
          <p:nvPr/>
        </p:nvSpPr>
        <p:spPr>
          <a:xfrm>
            <a:off x="1446827" y="3855826"/>
            <a:ext cx="769459" cy="721686"/>
          </a:xfrm>
          <a:prstGeom prst="rect">
            <a:avLst/>
          </a:prstGeom>
          <a:solidFill>
            <a:srgbClr val="008000"/>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7" name="TextBox 366"/>
          <p:cNvSpPr txBox="1"/>
          <p:nvPr/>
        </p:nvSpPr>
        <p:spPr>
          <a:xfrm>
            <a:off x="1421407" y="4037393"/>
            <a:ext cx="824022" cy="246221"/>
          </a:xfrm>
          <a:prstGeom prst="rect">
            <a:avLst/>
          </a:prstGeom>
          <a:noFill/>
        </p:spPr>
        <p:txBody>
          <a:bodyPr wrap="square" rtlCol="0">
            <a:spAutoFit/>
          </a:bodyPr>
          <a:lstStyle/>
          <a:p>
            <a:r>
              <a:rPr lang="en-US" sz="1000" dirty="0" smtClean="0"/>
              <a:t>81 x TRAPS</a:t>
            </a:r>
            <a:endParaRPr lang="en-US" sz="1000" dirty="0"/>
          </a:p>
        </p:txBody>
      </p:sp>
      <p:sp>
        <p:nvSpPr>
          <p:cNvPr id="368" name="Rectangle 367"/>
          <p:cNvSpPr/>
          <p:nvPr/>
        </p:nvSpPr>
        <p:spPr>
          <a:xfrm>
            <a:off x="422767" y="4577512"/>
            <a:ext cx="769459" cy="721686"/>
          </a:xfrm>
          <a:prstGeom prst="rect">
            <a:avLst/>
          </a:prstGeom>
          <a:solidFill>
            <a:srgbClr val="008000"/>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9" name="TextBox 368"/>
          <p:cNvSpPr txBox="1"/>
          <p:nvPr/>
        </p:nvSpPr>
        <p:spPr>
          <a:xfrm>
            <a:off x="406268" y="5038363"/>
            <a:ext cx="824022" cy="246221"/>
          </a:xfrm>
          <a:prstGeom prst="rect">
            <a:avLst/>
          </a:prstGeom>
          <a:noFill/>
        </p:spPr>
        <p:txBody>
          <a:bodyPr wrap="square" rtlCol="0">
            <a:spAutoFit/>
          </a:bodyPr>
          <a:lstStyle/>
          <a:p>
            <a:r>
              <a:rPr lang="en-US" sz="1000" dirty="0" smtClean="0"/>
              <a:t>81 x TRAPS</a:t>
            </a:r>
            <a:endParaRPr lang="en-US" sz="1000" dirty="0"/>
          </a:p>
        </p:txBody>
      </p:sp>
      <p:sp>
        <p:nvSpPr>
          <p:cNvPr id="370" name="Rectangle 369"/>
          <p:cNvSpPr/>
          <p:nvPr/>
        </p:nvSpPr>
        <p:spPr>
          <a:xfrm>
            <a:off x="1558708" y="5116044"/>
            <a:ext cx="769459" cy="721686"/>
          </a:xfrm>
          <a:prstGeom prst="rect">
            <a:avLst/>
          </a:prstGeom>
          <a:solidFill>
            <a:srgbClr val="008000"/>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1" name="TextBox 370"/>
          <p:cNvSpPr txBox="1"/>
          <p:nvPr/>
        </p:nvSpPr>
        <p:spPr>
          <a:xfrm>
            <a:off x="1542209" y="5576895"/>
            <a:ext cx="824022" cy="246221"/>
          </a:xfrm>
          <a:prstGeom prst="rect">
            <a:avLst/>
          </a:prstGeom>
          <a:noFill/>
        </p:spPr>
        <p:txBody>
          <a:bodyPr wrap="square" rtlCol="0">
            <a:spAutoFit/>
          </a:bodyPr>
          <a:lstStyle/>
          <a:p>
            <a:r>
              <a:rPr lang="en-US" sz="1000" dirty="0" smtClean="0"/>
              <a:t>81 x TRAPS</a:t>
            </a:r>
            <a:endParaRPr lang="en-US" sz="1000" dirty="0"/>
          </a:p>
        </p:txBody>
      </p:sp>
      <p:sp>
        <p:nvSpPr>
          <p:cNvPr id="372" name="TextBox 371"/>
          <p:cNvSpPr txBox="1"/>
          <p:nvPr/>
        </p:nvSpPr>
        <p:spPr>
          <a:xfrm>
            <a:off x="766263" y="1327481"/>
            <a:ext cx="1002903" cy="369332"/>
          </a:xfrm>
          <a:prstGeom prst="rect">
            <a:avLst/>
          </a:prstGeom>
          <a:noFill/>
        </p:spPr>
        <p:txBody>
          <a:bodyPr wrap="none" rtlCol="0">
            <a:spAutoFit/>
          </a:bodyPr>
          <a:lstStyle/>
          <a:p>
            <a:r>
              <a:rPr lang="en-US" dirty="0" err="1" smtClean="0">
                <a:solidFill>
                  <a:srgbClr val="002060"/>
                </a:solidFill>
              </a:rPr>
              <a:t>Eglinton</a:t>
            </a:r>
            <a:r>
              <a:rPr lang="en-US" dirty="0" smtClean="0">
                <a:solidFill>
                  <a:srgbClr val="002060"/>
                </a:solidFill>
              </a:rPr>
              <a:t> </a:t>
            </a:r>
            <a:endParaRPr lang="en-US" dirty="0">
              <a:solidFill>
                <a:srgbClr val="002060"/>
              </a:solidFill>
            </a:endParaRPr>
          </a:p>
        </p:txBody>
      </p:sp>
    </p:spTree>
    <p:extLst>
      <p:ext uri="{BB962C8B-B14F-4D97-AF65-F5344CB8AC3E}">
        <p14:creationId xmlns:p14="http://schemas.microsoft.com/office/powerpoint/2010/main" val="5245226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917398" y="1012859"/>
            <a:ext cx="6451414" cy="4948964"/>
            <a:chOff x="1110173" y="870339"/>
            <a:chExt cx="6451414" cy="4948964"/>
          </a:xfrm>
        </p:grpSpPr>
        <p:sp>
          <p:nvSpPr>
            <p:cNvPr id="6" name="Rectangle 5"/>
            <p:cNvSpPr/>
            <p:nvPr/>
          </p:nvSpPr>
          <p:spPr>
            <a:xfrm rot="16200000">
              <a:off x="1856421" y="124092"/>
              <a:ext cx="4940776" cy="6433270"/>
            </a:xfrm>
            <a:prstGeom prst="rect">
              <a:avLst/>
            </a:prstGeom>
            <a:gradFill flip="none" rotWithShape="1">
              <a:gsLst>
                <a:gs pos="0">
                  <a:schemeClr val="accent3"/>
                </a:gs>
                <a:gs pos="100000">
                  <a:srgbClr val="FF6600"/>
                </a:gs>
                <a:gs pos="50000">
                  <a:srgbClr val="FFFF00">
                    <a:alpha val="17000"/>
                  </a:srgbClr>
                </a:gs>
              </a:gsLst>
              <a:lin ang="0" scaled="1"/>
              <a:tileRect/>
            </a:gra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endParaRPr>
            </a:p>
          </p:txBody>
        </p:sp>
        <p:sp>
          <p:nvSpPr>
            <p:cNvPr id="7" name="TextBox 6"/>
            <p:cNvSpPr txBox="1"/>
            <p:nvPr/>
          </p:nvSpPr>
          <p:spPr>
            <a:xfrm>
              <a:off x="2825609" y="5111417"/>
              <a:ext cx="2991893" cy="707886"/>
            </a:xfrm>
            <a:prstGeom prst="rect">
              <a:avLst/>
            </a:prstGeom>
            <a:noFill/>
            <a:ln>
              <a:solidFill>
                <a:schemeClr val="tx1"/>
              </a:solidFill>
            </a:ln>
          </p:spPr>
          <p:txBody>
            <a:bodyPr wrap="square" rtlCol="0">
              <a:spAutoFit/>
            </a:bodyPr>
            <a:lstStyle/>
            <a:p>
              <a:pPr algn="ctr"/>
              <a:r>
                <a:rPr lang="en-AU" sz="4000" dirty="0" smtClean="0">
                  <a:solidFill>
                    <a:srgbClr val="00B050"/>
                  </a:solidFill>
                </a:rPr>
                <a:t>Environment</a:t>
              </a:r>
              <a:endParaRPr lang="en-AU" sz="4000" dirty="0">
                <a:solidFill>
                  <a:srgbClr val="00B050"/>
                </a:solidFill>
              </a:endParaRPr>
            </a:p>
          </p:txBody>
        </p:sp>
        <p:sp>
          <p:nvSpPr>
            <p:cNvPr id="8" name="Text Box 1027"/>
            <p:cNvSpPr txBox="1">
              <a:spLocks noChangeArrowheads="1"/>
            </p:cNvSpPr>
            <p:nvPr/>
          </p:nvSpPr>
          <p:spPr bwMode="auto">
            <a:xfrm>
              <a:off x="1361898" y="4520001"/>
              <a:ext cx="6181547" cy="707886"/>
            </a:xfrm>
            <a:prstGeom prst="rect">
              <a:avLst/>
            </a:prstGeom>
            <a:noFill/>
            <a:ln w="9525">
              <a:noFill/>
              <a:miter lim="800000"/>
              <a:headEnd/>
              <a:tailEnd/>
            </a:ln>
            <a:effectLst/>
            <a:extLst/>
          </p:spPr>
          <p:txBody>
            <a:bodyPr wrap="square">
              <a:spAutoFit/>
            </a:bodyPr>
            <a:lstStyle/>
            <a:p>
              <a:pPr algn="ctr">
                <a:spcBef>
                  <a:spcPct val="50000"/>
                </a:spcBef>
              </a:pPr>
              <a:r>
                <a:rPr lang="en-NZ" sz="4000" b="1" dirty="0"/>
                <a:t>Beech forest flower &amp; seed</a:t>
              </a:r>
              <a:endParaRPr lang="en-AU" sz="4000" b="1" dirty="0"/>
            </a:p>
          </p:txBody>
        </p:sp>
        <p:sp>
          <p:nvSpPr>
            <p:cNvPr id="9" name="Text Box 1028"/>
            <p:cNvSpPr txBox="1">
              <a:spLocks noChangeArrowheads="1"/>
            </p:cNvSpPr>
            <p:nvPr/>
          </p:nvSpPr>
          <p:spPr bwMode="auto">
            <a:xfrm>
              <a:off x="1110173" y="2427617"/>
              <a:ext cx="2052127" cy="1015663"/>
            </a:xfrm>
            <a:prstGeom prst="rect">
              <a:avLst/>
            </a:prstGeom>
            <a:ln>
              <a:headEnd/>
              <a:tailEnd/>
            </a:ln>
            <a:extLst/>
          </p:spPr>
          <p:style>
            <a:lnRef idx="0">
              <a:schemeClr val="accent3"/>
            </a:lnRef>
            <a:fillRef idx="3">
              <a:schemeClr val="accent3"/>
            </a:fillRef>
            <a:effectRef idx="3">
              <a:schemeClr val="accent3"/>
            </a:effectRef>
            <a:fontRef idx="minor">
              <a:schemeClr val="lt1"/>
            </a:fontRef>
          </p:style>
          <p:txBody>
            <a:bodyPr wrap="square">
              <a:spAutoFit/>
            </a:bodyPr>
            <a:lstStyle/>
            <a:p>
              <a:pPr algn="ctr">
                <a:spcBef>
                  <a:spcPct val="50000"/>
                </a:spcBef>
              </a:pPr>
              <a:r>
                <a:rPr lang="en-NZ" sz="6000" b="1" dirty="0">
                  <a:solidFill>
                    <a:srgbClr val="FF0000"/>
                  </a:solidFill>
                </a:rPr>
                <a:t>Mice</a:t>
              </a:r>
              <a:endParaRPr lang="en-AU" sz="6000" b="1" dirty="0">
                <a:solidFill>
                  <a:srgbClr val="FF0000"/>
                </a:solidFill>
              </a:endParaRPr>
            </a:p>
          </p:txBody>
        </p:sp>
        <p:sp>
          <p:nvSpPr>
            <p:cNvPr id="10" name="Text Box 1030"/>
            <p:cNvSpPr txBox="1">
              <a:spLocks noChangeArrowheads="1"/>
            </p:cNvSpPr>
            <p:nvPr/>
          </p:nvSpPr>
          <p:spPr bwMode="auto">
            <a:xfrm>
              <a:off x="3615186" y="1013130"/>
              <a:ext cx="1748350" cy="70788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NZ" sz="4000" b="1" dirty="0"/>
                <a:t>Stoats</a:t>
              </a:r>
              <a:endParaRPr lang="en-AU" sz="4000" b="1" dirty="0"/>
            </a:p>
          </p:txBody>
        </p:sp>
        <p:sp>
          <p:nvSpPr>
            <p:cNvPr id="11" name="Text Box 1032"/>
            <p:cNvSpPr txBox="1">
              <a:spLocks noChangeArrowheads="1"/>
            </p:cNvSpPr>
            <p:nvPr/>
          </p:nvSpPr>
          <p:spPr bwMode="auto">
            <a:xfrm>
              <a:off x="6301316" y="2632841"/>
              <a:ext cx="1260271" cy="70788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NZ" sz="4000" b="1" dirty="0" smtClean="0"/>
                <a:t>Rats</a:t>
              </a:r>
              <a:endParaRPr lang="en-NZ" sz="1200" b="1" dirty="0" smtClean="0"/>
            </a:p>
          </p:txBody>
        </p:sp>
        <p:cxnSp>
          <p:nvCxnSpPr>
            <p:cNvPr id="12" name="Straight Arrow Connector 11"/>
            <p:cNvCxnSpPr/>
            <p:nvPr/>
          </p:nvCxnSpPr>
          <p:spPr>
            <a:xfrm>
              <a:off x="3619318" y="2835369"/>
              <a:ext cx="2198184" cy="0"/>
            </a:xfrm>
            <a:prstGeom prst="straightConnector1">
              <a:avLst/>
            </a:prstGeom>
            <a:noFill/>
            <a:ln w="3810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Arrow Connector 12"/>
            <p:cNvCxnSpPr/>
            <p:nvPr/>
          </p:nvCxnSpPr>
          <p:spPr>
            <a:xfrm flipH="1">
              <a:off x="1750750" y="1320800"/>
              <a:ext cx="1703650" cy="989836"/>
            </a:xfrm>
            <a:prstGeom prst="straightConnector1">
              <a:avLst/>
            </a:prstGeom>
            <a:noFill/>
            <a:ln w="3810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4" name="Straight Arrow Connector 13"/>
            <p:cNvCxnSpPr/>
            <p:nvPr/>
          </p:nvCxnSpPr>
          <p:spPr>
            <a:xfrm flipH="1">
              <a:off x="3716325" y="3176612"/>
              <a:ext cx="2198184" cy="0"/>
            </a:xfrm>
            <a:prstGeom prst="straightConnector1">
              <a:avLst/>
            </a:prstGeom>
            <a:noFill/>
            <a:ln w="3810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 name="Straight Arrow Connector 14"/>
            <p:cNvCxnSpPr/>
            <p:nvPr/>
          </p:nvCxnSpPr>
          <p:spPr>
            <a:xfrm flipH="1">
              <a:off x="5835481" y="3443280"/>
              <a:ext cx="946319" cy="1179274"/>
            </a:xfrm>
            <a:prstGeom prst="straightConnector1">
              <a:avLst/>
            </a:prstGeom>
            <a:noFill/>
            <a:ln w="3810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Arrow Connector 15"/>
            <p:cNvCxnSpPr/>
            <p:nvPr/>
          </p:nvCxnSpPr>
          <p:spPr>
            <a:xfrm>
              <a:off x="2034016" y="3557334"/>
              <a:ext cx="605567" cy="1065220"/>
            </a:xfrm>
            <a:prstGeom prst="straightConnector1">
              <a:avLst/>
            </a:prstGeom>
            <a:noFill/>
            <a:ln w="3810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Straight Arrow Connector 16"/>
            <p:cNvCxnSpPr/>
            <p:nvPr/>
          </p:nvCxnSpPr>
          <p:spPr>
            <a:xfrm>
              <a:off x="5524500" y="1320800"/>
              <a:ext cx="1257300" cy="1106817"/>
            </a:xfrm>
            <a:prstGeom prst="straightConnector1">
              <a:avLst/>
            </a:prstGeom>
            <a:noFill/>
            <a:ln w="38100"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28" name="Title 2"/>
          <p:cNvSpPr>
            <a:spLocks noGrp="1"/>
          </p:cNvSpPr>
          <p:nvPr>
            <p:ph type="title"/>
          </p:nvPr>
        </p:nvSpPr>
        <p:spPr>
          <a:xfrm>
            <a:off x="112053" y="93385"/>
            <a:ext cx="7609490" cy="625684"/>
          </a:xfrm>
        </p:spPr>
        <p:txBody>
          <a:bodyPr>
            <a:normAutofit fontScale="90000"/>
          </a:bodyPr>
          <a:lstStyle/>
          <a:p>
            <a:r>
              <a:rPr lang="en-US" dirty="0" smtClean="0"/>
              <a:t>The beginning of the process model</a:t>
            </a:r>
            <a:endParaRPr lang="en-US" dirty="0"/>
          </a:p>
        </p:txBody>
      </p:sp>
    </p:spTree>
    <p:extLst>
      <p:ext uri="{BB962C8B-B14F-4D97-AF65-F5344CB8AC3E}">
        <p14:creationId xmlns:p14="http://schemas.microsoft.com/office/powerpoint/2010/main" val="57015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9" y="260648"/>
            <a:ext cx="9144000" cy="1323439"/>
          </a:xfrm>
        </p:spPr>
        <p:txBody>
          <a:bodyPr wrap="square">
            <a:spAutoFit/>
          </a:bodyPr>
          <a:lstStyle/>
          <a:p>
            <a:pPr algn="ctr"/>
            <a:r>
              <a:rPr lang="en-NZ" b="1" dirty="0" smtClean="0">
                <a:solidFill>
                  <a:schemeClr val="tx1"/>
                </a:solidFill>
                <a:latin typeface="Arial"/>
                <a:cs typeface="Arial"/>
              </a:rPr>
              <a:t>New Zealand southern right </a:t>
            </a:r>
            <a:br>
              <a:rPr lang="en-NZ" b="1" dirty="0" smtClean="0">
                <a:solidFill>
                  <a:schemeClr val="tx1"/>
                </a:solidFill>
                <a:latin typeface="Arial"/>
                <a:cs typeface="Arial"/>
              </a:rPr>
            </a:br>
            <a:r>
              <a:rPr lang="en-NZ" b="1" dirty="0" smtClean="0">
                <a:solidFill>
                  <a:schemeClr val="tx1"/>
                </a:solidFill>
                <a:latin typeface="Arial"/>
                <a:cs typeface="Arial"/>
              </a:rPr>
              <a:t>whale</a:t>
            </a:r>
            <a:endParaRPr lang="en-NZ" b="1" dirty="0">
              <a:solidFill>
                <a:schemeClr val="tx1"/>
              </a:solidFill>
              <a:latin typeface="Arial"/>
              <a:cs typeface="Arial"/>
            </a:endParaRPr>
          </a:p>
        </p:txBody>
      </p:sp>
      <p:sp>
        <p:nvSpPr>
          <p:cNvPr id="3" name="Content Placeholder 2"/>
          <p:cNvSpPr>
            <a:spLocks noGrp="1"/>
          </p:cNvSpPr>
          <p:nvPr>
            <p:ph idx="1"/>
          </p:nvPr>
        </p:nvSpPr>
        <p:spPr>
          <a:xfrm>
            <a:off x="457199" y="1556792"/>
            <a:ext cx="8563509" cy="2310003"/>
          </a:xfrm>
        </p:spPr>
        <p:txBody>
          <a:bodyPr>
            <a:normAutofit fontScale="92500" lnSpcReduction="20000"/>
          </a:bodyPr>
          <a:lstStyle/>
          <a:p>
            <a:r>
              <a:rPr lang="en-NZ" dirty="0"/>
              <a:t>Hunted to near extinction</a:t>
            </a:r>
          </a:p>
          <a:p>
            <a:r>
              <a:rPr lang="en-NZ" dirty="0"/>
              <a:t>Thought to be increasing 5% (95% CI -2%-13%)</a:t>
            </a:r>
          </a:p>
          <a:p>
            <a:r>
              <a:rPr lang="en-NZ" dirty="0" smtClean="0"/>
              <a:t>Current abundance 1074 (95% CI 812-1339</a:t>
            </a:r>
            <a:r>
              <a:rPr lang="en-NZ" dirty="0"/>
              <a:t>) </a:t>
            </a:r>
            <a:endParaRPr lang="en-NZ" dirty="0" smtClean="0"/>
          </a:p>
          <a:p>
            <a:r>
              <a:rPr lang="en-NZ" dirty="0" smtClean="0"/>
              <a:t>High </a:t>
            </a:r>
            <a:r>
              <a:rPr lang="en-NZ" dirty="0"/>
              <a:t>site fidelity </a:t>
            </a:r>
            <a:endParaRPr lang="en-NZ" dirty="0" smtClean="0"/>
          </a:p>
          <a:p>
            <a:r>
              <a:rPr lang="en-NZ" dirty="0" smtClean="0"/>
              <a:t>All </a:t>
            </a:r>
            <a:r>
              <a:rPr lang="en-NZ" dirty="0"/>
              <a:t>mature individuals are uniquely identifiable</a:t>
            </a:r>
          </a:p>
          <a:p>
            <a:endParaRPr lang="en-NZ" dirty="0" smtClean="0"/>
          </a:p>
          <a:p>
            <a:endParaRPr lang="en-NZ"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0573" y="3866795"/>
            <a:ext cx="4304693" cy="2859088"/>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22226" t="10993" b="15137"/>
          <a:stretch/>
        </p:blipFill>
        <p:spPr>
          <a:xfrm>
            <a:off x="114898" y="3866795"/>
            <a:ext cx="4523755" cy="2859088"/>
          </a:xfrm>
          <a:prstGeom prst="rect">
            <a:avLst/>
          </a:prstGeom>
        </p:spPr>
      </p:pic>
      <p:sp>
        <p:nvSpPr>
          <p:cNvPr id="8" name="TextBox 7"/>
          <p:cNvSpPr txBox="1"/>
          <p:nvPr/>
        </p:nvSpPr>
        <p:spPr>
          <a:xfrm>
            <a:off x="3123037" y="6461502"/>
            <a:ext cx="1651883" cy="276999"/>
          </a:xfrm>
          <a:prstGeom prst="rect">
            <a:avLst/>
          </a:prstGeom>
          <a:noFill/>
        </p:spPr>
        <p:txBody>
          <a:bodyPr wrap="square" rtlCol="0">
            <a:spAutoFit/>
          </a:bodyPr>
          <a:lstStyle/>
          <a:p>
            <a:r>
              <a:rPr lang="en-NZ" sz="1200" dirty="0">
                <a:solidFill>
                  <a:schemeClr val="bg1"/>
                </a:solidFill>
              </a:rPr>
              <a:t>© </a:t>
            </a:r>
            <a:r>
              <a:rPr lang="en-NZ" sz="1200" dirty="0" smtClean="0">
                <a:solidFill>
                  <a:schemeClr val="bg1"/>
                </a:solidFill>
              </a:rPr>
              <a:t>Anthony Davidson</a:t>
            </a:r>
          </a:p>
        </p:txBody>
      </p:sp>
      <p:sp>
        <p:nvSpPr>
          <p:cNvPr id="10" name="TextBox 9"/>
          <p:cNvSpPr txBox="1"/>
          <p:nvPr/>
        </p:nvSpPr>
        <p:spPr>
          <a:xfrm>
            <a:off x="7815673" y="3463870"/>
            <a:ext cx="1327720" cy="276999"/>
          </a:xfrm>
          <a:prstGeom prst="rect">
            <a:avLst/>
          </a:prstGeom>
          <a:noFill/>
        </p:spPr>
        <p:txBody>
          <a:bodyPr wrap="square" rtlCol="0">
            <a:spAutoFit/>
          </a:bodyPr>
          <a:lstStyle/>
          <a:p>
            <a:r>
              <a:rPr lang="en-NZ" sz="1200" dirty="0" smtClean="0">
                <a:solidFill>
                  <a:schemeClr val="bg1"/>
                </a:solidFill>
              </a:rPr>
              <a:t>© Steve Dawson</a:t>
            </a:r>
            <a:endParaRPr lang="en-NZ" sz="1200" dirty="0">
              <a:solidFill>
                <a:schemeClr val="bg1"/>
              </a:solidFill>
            </a:endParaRPr>
          </a:p>
        </p:txBody>
      </p:sp>
      <p:sp>
        <p:nvSpPr>
          <p:cNvPr id="12" name="TextBox 11"/>
          <p:cNvSpPr txBox="1"/>
          <p:nvPr/>
        </p:nvSpPr>
        <p:spPr>
          <a:xfrm>
            <a:off x="7859317" y="6461503"/>
            <a:ext cx="1327720" cy="276999"/>
          </a:xfrm>
          <a:prstGeom prst="rect">
            <a:avLst/>
          </a:prstGeom>
          <a:noFill/>
        </p:spPr>
        <p:txBody>
          <a:bodyPr wrap="square" rtlCol="0">
            <a:spAutoFit/>
          </a:bodyPr>
          <a:lstStyle/>
          <a:p>
            <a:r>
              <a:rPr lang="en-NZ" sz="1200" dirty="0">
                <a:solidFill>
                  <a:schemeClr val="bg1"/>
                </a:solidFill>
              </a:rPr>
              <a:t>© </a:t>
            </a:r>
            <a:r>
              <a:rPr lang="en-NZ" sz="1200" dirty="0" smtClean="0">
                <a:solidFill>
                  <a:schemeClr val="bg1"/>
                </a:solidFill>
              </a:rPr>
              <a:t>Will </a:t>
            </a:r>
            <a:r>
              <a:rPr lang="en-NZ" sz="1200" dirty="0" err="1" smtClean="0">
                <a:solidFill>
                  <a:schemeClr val="bg1"/>
                </a:solidFill>
              </a:rPr>
              <a:t>Rayment</a:t>
            </a:r>
            <a:endParaRPr lang="en-NZ" sz="1200" dirty="0" smtClean="0">
              <a:solidFill>
                <a:schemeClr val="bg1"/>
              </a:solidFill>
            </a:endParaRPr>
          </a:p>
        </p:txBody>
      </p:sp>
    </p:spTree>
    <p:extLst>
      <p:ext uri="{BB962C8B-B14F-4D97-AF65-F5344CB8AC3E}">
        <p14:creationId xmlns:p14="http://schemas.microsoft.com/office/powerpoint/2010/main" val="14652464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0934" y="171686"/>
            <a:ext cx="7609490" cy="825500"/>
          </a:xfrm>
        </p:spPr>
        <p:txBody>
          <a:bodyPr/>
          <a:lstStyle/>
          <a:p>
            <a:r>
              <a:rPr lang="en-AU" dirty="0" smtClean="0"/>
              <a:t>Process model</a:t>
            </a:r>
            <a:endParaRPr lang="en-AU" dirty="0"/>
          </a:p>
        </p:txBody>
      </p:sp>
      <p:grpSp>
        <p:nvGrpSpPr>
          <p:cNvPr id="51" name="Group 50"/>
          <p:cNvGrpSpPr/>
          <p:nvPr/>
        </p:nvGrpSpPr>
        <p:grpSpPr>
          <a:xfrm>
            <a:off x="704850" y="1009886"/>
            <a:ext cx="7239000" cy="4984277"/>
            <a:chOff x="947738" y="84611"/>
            <a:chExt cx="7239000" cy="4984277"/>
          </a:xfrm>
        </p:grpSpPr>
        <p:sp>
          <p:nvSpPr>
            <p:cNvPr id="20" name="Text Box 1027"/>
            <p:cNvSpPr txBox="1">
              <a:spLocks noChangeArrowheads="1"/>
            </p:cNvSpPr>
            <p:nvPr/>
          </p:nvSpPr>
          <p:spPr bwMode="auto">
            <a:xfrm>
              <a:off x="1561739" y="3850640"/>
              <a:ext cx="6047751" cy="707886"/>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defPPr>
                <a:defRPr lang="en-US"/>
              </a:defPPr>
              <a:lvl1pPr algn="ctr">
                <a:spcBef>
                  <a:spcPct val="50000"/>
                </a:spcBef>
                <a:defRPr sz="4000" b="1"/>
              </a:lvl1pPr>
            </a:lstStyle>
            <a:p>
              <a:r>
                <a:rPr lang="en-NZ" dirty="0"/>
                <a:t>Beech forest flower &amp; seed</a:t>
              </a:r>
              <a:endParaRPr lang="en-AU" dirty="0"/>
            </a:p>
          </p:txBody>
        </p:sp>
        <p:sp>
          <p:nvSpPr>
            <p:cNvPr id="22" name="Text Box 1030"/>
            <p:cNvSpPr txBox="1">
              <a:spLocks noChangeArrowheads="1"/>
            </p:cNvSpPr>
            <p:nvPr/>
          </p:nvSpPr>
          <p:spPr bwMode="auto">
            <a:xfrm>
              <a:off x="3763786" y="1064605"/>
              <a:ext cx="1748350" cy="70788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NZ" sz="4000" b="1" dirty="0"/>
                <a:t>Stoats</a:t>
              </a:r>
              <a:endParaRPr lang="en-AU" sz="4000" b="1" dirty="0"/>
            </a:p>
          </p:txBody>
        </p:sp>
        <p:graphicFrame>
          <p:nvGraphicFramePr>
            <p:cNvPr id="2" name="Object 1"/>
            <p:cNvGraphicFramePr>
              <a:graphicFrameLocks noChangeAspect="1"/>
            </p:cNvGraphicFramePr>
            <p:nvPr>
              <p:extLst>
                <p:ext uri="{D42A27DB-BD31-4B8C-83A1-F6EECF244321}">
                  <p14:modId xmlns:p14="http://schemas.microsoft.com/office/powerpoint/2010/main" val="2439527821"/>
                </p:ext>
              </p:extLst>
            </p:nvPr>
          </p:nvGraphicFramePr>
          <p:xfrm>
            <a:off x="4427150" y="84611"/>
            <a:ext cx="1158875" cy="469900"/>
          </p:xfrm>
          <a:graphic>
            <a:graphicData uri="http://schemas.openxmlformats.org/presentationml/2006/ole">
              <mc:AlternateContent xmlns:mc="http://schemas.openxmlformats.org/markup-compatibility/2006">
                <mc:Choice xmlns:v="urn:schemas-microsoft-com:vml" Requires="v">
                  <p:oleObj spid="_x0000_s1435" name="Equation" r:id="rId4" imgW="304800" imgH="215900" progId="Equation.3">
                    <p:embed/>
                  </p:oleObj>
                </mc:Choice>
                <mc:Fallback>
                  <p:oleObj name="Equation" r:id="rId4" imgW="304800" imgH="215900" progId="Equation.3">
                    <p:embed/>
                    <p:pic>
                      <p:nvPicPr>
                        <p:cNvPr id="0" name=""/>
                        <p:cNvPicPr/>
                        <p:nvPr/>
                      </p:nvPicPr>
                      <p:blipFill>
                        <a:blip r:embed="rId5"/>
                        <a:stretch>
                          <a:fillRect/>
                        </a:stretch>
                      </p:blipFill>
                      <p:spPr>
                        <a:xfrm>
                          <a:off x="4427150" y="84611"/>
                          <a:ext cx="1158875" cy="469900"/>
                        </a:xfrm>
                        <a:prstGeom prst="rect">
                          <a:avLst/>
                        </a:prstGeom>
                      </p:spPr>
                    </p:pic>
                  </p:oleObj>
                </mc:Fallback>
              </mc:AlternateContent>
            </a:graphicData>
          </a:graphic>
        </p:graphicFrame>
        <p:sp>
          <p:nvSpPr>
            <p:cNvPr id="12" name="Curved Up Arrow 11"/>
            <p:cNvSpPr/>
            <p:nvPr/>
          </p:nvSpPr>
          <p:spPr>
            <a:xfrm rot="10800000">
              <a:off x="4427150" y="554511"/>
              <a:ext cx="482920" cy="510093"/>
            </a:xfrm>
            <a:prstGeom prst="curvedUpArrow">
              <a:avLst>
                <a:gd name="adj1" fmla="val 25000"/>
                <a:gd name="adj2" fmla="val 46690"/>
                <a:gd name="adj3" fmla="val 25000"/>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Text Box 1032"/>
            <p:cNvSpPr txBox="1">
              <a:spLocks noChangeArrowheads="1"/>
            </p:cNvSpPr>
            <p:nvPr/>
          </p:nvSpPr>
          <p:spPr bwMode="auto">
            <a:xfrm>
              <a:off x="5512136" y="2291018"/>
              <a:ext cx="1260271" cy="70788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NZ" sz="4000" b="1" dirty="0" smtClean="0"/>
                <a:t>Rats</a:t>
              </a:r>
              <a:endParaRPr lang="en-NZ" sz="1200" b="1" dirty="0" smtClean="0"/>
            </a:p>
          </p:txBody>
        </p:sp>
        <p:sp>
          <p:nvSpPr>
            <p:cNvPr id="31" name="Curved Up Arrow 30"/>
            <p:cNvSpPr/>
            <p:nvPr/>
          </p:nvSpPr>
          <p:spPr>
            <a:xfrm rot="16200000">
              <a:off x="6785994" y="2324695"/>
              <a:ext cx="482920" cy="510093"/>
            </a:xfrm>
            <a:prstGeom prst="curvedUpArrow">
              <a:avLst>
                <a:gd name="adj1" fmla="val 25000"/>
                <a:gd name="adj2" fmla="val 46690"/>
                <a:gd name="adj3" fmla="val 25000"/>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aphicFrame>
          <p:nvGraphicFramePr>
            <p:cNvPr id="32" name="Object 31"/>
            <p:cNvGraphicFramePr>
              <a:graphicFrameLocks noChangeAspect="1"/>
            </p:cNvGraphicFramePr>
            <p:nvPr>
              <p:extLst>
                <p:ext uri="{D42A27DB-BD31-4B8C-83A1-F6EECF244321}">
                  <p14:modId xmlns:p14="http://schemas.microsoft.com/office/powerpoint/2010/main" val="288945570"/>
                </p:ext>
              </p:extLst>
            </p:nvPr>
          </p:nvGraphicFramePr>
          <p:xfrm>
            <a:off x="7315200" y="2360613"/>
            <a:ext cx="871538" cy="468312"/>
          </p:xfrm>
          <a:graphic>
            <a:graphicData uri="http://schemas.openxmlformats.org/presentationml/2006/ole">
              <mc:AlternateContent xmlns:mc="http://schemas.openxmlformats.org/markup-compatibility/2006">
                <mc:Choice xmlns:v="urn:schemas-microsoft-com:vml" Requires="v">
                  <p:oleObj spid="_x0000_s1436" name="Equation" r:id="rId6" imgW="228600" imgH="215900" progId="Equation.3">
                    <p:embed/>
                  </p:oleObj>
                </mc:Choice>
                <mc:Fallback>
                  <p:oleObj name="Equation" r:id="rId6" imgW="228600" imgH="215900" progId="Equation.3">
                    <p:embed/>
                    <p:pic>
                      <p:nvPicPr>
                        <p:cNvPr id="0" name=""/>
                        <p:cNvPicPr/>
                        <p:nvPr/>
                      </p:nvPicPr>
                      <p:blipFill>
                        <a:blip r:embed="rId7"/>
                        <a:stretch>
                          <a:fillRect/>
                        </a:stretch>
                      </p:blipFill>
                      <p:spPr>
                        <a:xfrm>
                          <a:off x="7315200" y="2360613"/>
                          <a:ext cx="871538" cy="468312"/>
                        </a:xfrm>
                        <a:prstGeom prst="rect">
                          <a:avLst/>
                        </a:prstGeom>
                      </p:spPr>
                    </p:pic>
                  </p:oleObj>
                </mc:Fallback>
              </mc:AlternateContent>
            </a:graphicData>
          </a:graphic>
        </p:graphicFrame>
        <p:sp>
          <p:nvSpPr>
            <p:cNvPr id="21" name="Text Box 1028"/>
            <p:cNvSpPr txBox="1">
              <a:spLocks noChangeArrowheads="1"/>
            </p:cNvSpPr>
            <p:nvPr/>
          </p:nvSpPr>
          <p:spPr bwMode="auto">
            <a:xfrm>
              <a:off x="2483699" y="2297817"/>
              <a:ext cx="1280087" cy="707886"/>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defPPr>
                <a:defRPr lang="en-US"/>
              </a:defPPr>
              <a:lvl1pPr algn="ctr">
                <a:spcBef>
                  <a:spcPct val="50000"/>
                </a:spcBef>
                <a:defRPr sz="4000" b="1">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NZ" dirty="0"/>
                <a:t>Mice</a:t>
              </a:r>
              <a:endParaRPr lang="en-AU" dirty="0"/>
            </a:p>
          </p:txBody>
        </p:sp>
        <p:sp>
          <p:nvSpPr>
            <p:cNvPr id="35" name="Curved Up Arrow 34"/>
            <p:cNvSpPr/>
            <p:nvPr/>
          </p:nvSpPr>
          <p:spPr>
            <a:xfrm rot="5400000">
              <a:off x="1987192" y="2420395"/>
              <a:ext cx="482920" cy="510093"/>
            </a:xfrm>
            <a:prstGeom prst="curvedUpArrow">
              <a:avLst>
                <a:gd name="adj1" fmla="val 25000"/>
                <a:gd name="adj2" fmla="val 46690"/>
                <a:gd name="adj3" fmla="val 25000"/>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aphicFrame>
          <p:nvGraphicFramePr>
            <p:cNvPr id="36" name="Object 35"/>
            <p:cNvGraphicFramePr>
              <a:graphicFrameLocks noChangeAspect="1"/>
            </p:cNvGraphicFramePr>
            <p:nvPr>
              <p:extLst>
                <p:ext uri="{D42A27DB-BD31-4B8C-83A1-F6EECF244321}">
                  <p14:modId xmlns:p14="http://schemas.microsoft.com/office/powerpoint/2010/main" val="3832074417"/>
                </p:ext>
              </p:extLst>
            </p:nvPr>
          </p:nvGraphicFramePr>
          <p:xfrm>
            <a:off x="947738" y="2408238"/>
            <a:ext cx="966787" cy="469900"/>
          </p:xfrm>
          <a:graphic>
            <a:graphicData uri="http://schemas.openxmlformats.org/presentationml/2006/ole">
              <mc:AlternateContent xmlns:mc="http://schemas.openxmlformats.org/markup-compatibility/2006">
                <mc:Choice xmlns:v="urn:schemas-microsoft-com:vml" Requires="v">
                  <p:oleObj spid="_x0000_s1437" name="Equation" r:id="rId8" imgW="254000" imgH="215900" progId="Equation.3">
                    <p:embed/>
                  </p:oleObj>
                </mc:Choice>
                <mc:Fallback>
                  <p:oleObj name="Equation" r:id="rId8" imgW="254000" imgH="215900" progId="Equation.3">
                    <p:embed/>
                    <p:pic>
                      <p:nvPicPr>
                        <p:cNvPr id="0" name=""/>
                        <p:cNvPicPr/>
                        <p:nvPr/>
                      </p:nvPicPr>
                      <p:blipFill>
                        <a:blip r:embed="rId9"/>
                        <a:stretch>
                          <a:fillRect/>
                        </a:stretch>
                      </p:blipFill>
                      <p:spPr>
                        <a:xfrm>
                          <a:off x="947738" y="2408238"/>
                          <a:ext cx="966787" cy="469900"/>
                        </a:xfrm>
                        <a:prstGeom prst="rect">
                          <a:avLst/>
                        </a:prstGeom>
                      </p:spPr>
                    </p:pic>
                  </p:oleObj>
                </mc:Fallback>
              </mc:AlternateContent>
            </a:graphicData>
          </a:graphic>
        </p:graphicFrame>
        <p:graphicFrame>
          <p:nvGraphicFramePr>
            <p:cNvPr id="37" name="Object 36"/>
            <p:cNvGraphicFramePr>
              <a:graphicFrameLocks noChangeAspect="1"/>
            </p:cNvGraphicFramePr>
            <p:nvPr>
              <p:extLst>
                <p:ext uri="{D42A27DB-BD31-4B8C-83A1-F6EECF244321}">
                  <p14:modId xmlns:p14="http://schemas.microsoft.com/office/powerpoint/2010/main" val="2922689103"/>
                </p:ext>
              </p:extLst>
            </p:nvPr>
          </p:nvGraphicFramePr>
          <p:xfrm>
            <a:off x="3908425" y="2090738"/>
            <a:ext cx="1455738" cy="496887"/>
          </p:xfrm>
          <a:graphic>
            <a:graphicData uri="http://schemas.openxmlformats.org/presentationml/2006/ole">
              <mc:AlternateContent xmlns:mc="http://schemas.openxmlformats.org/markup-compatibility/2006">
                <mc:Choice xmlns:v="urn:schemas-microsoft-com:vml" Requires="v">
                  <p:oleObj spid="_x0000_s1438" name="Equation" r:id="rId10" imgW="533400" imgH="228600" progId="Equation.3">
                    <p:embed/>
                  </p:oleObj>
                </mc:Choice>
                <mc:Fallback>
                  <p:oleObj name="Equation" r:id="rId10" imgW="533400" imgH="228600" progId="Equation.3">
                    <p:embed/>
                    <p:pic>
                      <p:nvPicPr>
                        <p:cNvPr id="0" name=""/>
                        <p:cNvPicPr/>
                        <p:nvPr/>
                      </p:nvPicPr>
                      <p:blipFill>
                        <a:blip r:embed="rId11"/>
                        <a:stretch>
                          <a:fillRect/>
                        </a:stretch>
                      </p:blipFill>
                      <p:spPr>
                        <a:xfrm>
                          <a:off x="3908425" y="2090738"/>
                          <a:ext cx="1455738" cy="496887"/>
                        </a:xfrm>
                        <a:prstGeom prst="rect">
                          <a:avLst/>
                        </a:prstGeom>
                      </p:spPr>
                    </p:pic>
                  </p:oleObj>
                </mc:Fallback>
              </mc:AlternateContent>
            </a:graphicData>
          </a:graphic>
        </p:graphicFrame>
        <p:sp>
          <p:nvSpPr>
            <p:cNvPr id="15" name="Left-Right Arrow 14"/>
            <p:cNvSpPr/>
            <p:nvPr/>
          </p:nvSpPr>
          <p:spPr>
            <a:xfrm>
              <a:off x="3886770" y="2583156"/>
              <a:ext cx="1530619" cy="158697"/>
            </a:xfrm>
            <a:prstGeom prst="leftRightArrow">
              <a:avLst/>
            </a:prstGeom>
            <a:solidFill>
              <a:srgbClr val="00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ight Arrow 38"/>
            <p:cNvSpPr/>
            <p:nvPr/>
          </p:nvSpPr>
          <p:spPr>
            <a:xfrm rot="8016969">
              <a:off x="3233446" y="1890358"/>
              <a:ext cx="635000" cy="188296"/>
            </a:xfrm>
            <a:prstGeom prst="rightArrow">
              <a:avLst/>
            </a:prstGeom>
            <a:solidFill>
              <a:srgbClr val="00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ight Arrow 39"/>
            <p:cNvSpPr/>
            <p:nvPr/>
          </p:nvSpPr>
          <p:spPr>
            <a:xfrm rot="2826912">
              <a:off x="5384939" y="1888457"/>
              <a:ext cx="635000" cy="188296"/>
            </a:xfrm>
            <a:prstGeom prst="rightArrow">
              <a:avLst/>
            </a:prstGeom>
            <a:solidFill>
              <a:srgbClr val="00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43" name="Object 42"/>
            <p:cNvGraphicFramePr>
              <a:graphicFrameLocks noChangeAspect="1"/>
            </p:cNvGraphicFramePr>
            <p:nvPr>
              <p:extLst>
                <p:ext uri="{D42A27DB-BD31-4B8C-83A1-F6EECF244321}">
                  <p14:modId xmlns:p14="http://schemas.microsoft.com/office/powerpoint/2010/main" val="4080416790"/>
                </p:ext>
              </p:extLst>
            </p:nvPr>
          </p:nvGraphicFramePr>
          <p:xfrm>
            <a:off x="5791200" y="1457325"/>
            <a:ext cx="763588" cy="468313"/>
          </p:xfrm>
          <a:graphic>
            <a:graphicData uri="http://schemas.openxmlformats.org/presentationml/2006/ole">
              <mc:AlternateContent xmlns:mc="http://schemas.openxmlformats.org/markup-compatibility/2006">
                <mc:Choice xmlns:v="urn:schemas-microsoft-com:vml" Requires="v">
                  <p:oleObj spid="_x0000_s1439" name="Equation" r:id="rId12" imgW="279400" imgH="215900" progId="Equation.3">
                    <p:embed/>
                  </p:oleObj>
                </mc:Choice>
                <mc:Fallback>
                  <p:oleObj name="Equation" r:id="rId12" imgW="279400" imgH="215900" progId="Equation.3">
                    <p:embed/>
                    <p:pic>
                      <p:nvPicPr>
                        <p:cNvPr id="0" name=""/>
                        <p:cNvPicPr/>
                        <p:nvPr/>
                      </p:nvPicPr>
                      <p:blipFill>
                        <a:blip r:embed="rId13"/>
                        <a:stretch>
                          <a:fillRect/>
                        </a:stretch>
                      </p:blipFill>
                      <p:spPr>
                        <a:xfrm>
                          <a:off x="5791200" y="1457325"/>
                          <a:ext cx="763588" cy="468313"/>
                        </a:xfrm>
                        <a:prstGeom prst="rect">
                          <a:avLst/>
                        </a:prstGeom>
                      </p:spPr>
                    </p:pic>
                  </p:oleObj>
                </mc:Fallback>
              </mc:AlternateContent>
            </a:graphicData>
          </a:graphic>
        </p:graphicFrame>
        <p:graphicFrame>
          <p:nvGraphicFramePr>
            <p:cNvPr id="44" name="Object 43"/>
            <p:cNvGraphicFramePr>
              <a:graphicFrameLocks noChangeAspect="1"/>
            </p:cNvGraphicFramePr>
            <p:nvPr>
              <p:extLst>
                <p:ext uri="{D42A27DB-BD31-4B8C-83A1-F6EECF244321}">
                  <p14:modId xmlns:p14="http://schemas.microsoft.com/office/powerpoint/2010/main" val="2964460787"/>
                </p:ext>
              </p:extLst>
            </p:nvPr>
          </p:nvGraphicFramePr>
          <p:xfrm>
            <a:off x="2649538" y="1457325"/>
            <a:ext cx="831850" cy="431800"/>
          </p:xfrm>
          <a:graphic>
            <a:graphicData uri="http://schemas.openxmlformats.org/presentationml/2006/ole">
              <mc:AlternateContent xmlns:mc="http://schemas.openxmlformats.org/markup-compatibility/2006">
                <mc:Choice xmlns:v="urn:schemas-microsoft-com:vml" Requires="v">
                  <p:oleObj spid="_x0000_s1440" name="Equation" r:id="rId14" imgW="304800" imgH="215900" progId="Equation.3">
                    <p:embed/>
                  </p:oleObj>
                </mc:Choice>
                <mc:Fallback>
                  <p:oleObj name="Equation" r:id="rId14" imgW="304800" imgH="215900" progId="Equation.3">
                    <p:embed/>
                    <p:pic>
                      <p:nvPicPr>
                        <p:cNvPr id="0" name=""/>
                        <p:cNvPicPr/>
                        <p:nvPr/>
                      </p:nvPicPr>
                      <p:blipFill>
                        <a:blip r:embed="rId15"/>
                        <a:stretch>
                          <a:fillRect/>
                        </a:stretch>
                      </p:blipFill>
                      <p:spPr>
                        <a:xfrm>
                          <a:off x="2649538" y="1457325"/>
                          <a:ext cx="831850" cy="431800"/>
                        </a:xfrm>
                        <a:prstGeom prst="rect">
                          <a:avLst/>
                        </a:prstGeom>
                      </p:spPr>
                    </p:pic>
                  </p:oleObj>
                </mc:Fallback>
              </mc:AlternateContent>
            </a:graphicData>
          </a:graphic>
        </p:graphicFrame>
        <p:sp>
          <p:nvSpPr>
            <p:cNvPr id="45" name="Right Arrow 44"/>
            <p:cNvSpPr/>
            <p:nvPr/>
          </p:nvSpPr>
          <p:spPr>
            <a:xfrm rot="5400000">
              <a:off x="2852117" y="3229055"/>
              <a:ext cx="635000" cy="188296"/>
            </a:xfrm>
            <a:prstGeom prst="rightArrow">
              <a:avLst/>
            </a:prstGeom>
            <a:solidFill>
              <a:srgbClr val="00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ight Arrow 45"/>
            <p:cNvSpPr/>
            <p:nvPr/>
          </p:nvSpPr>
          <p:spPr>
            <a:xfrm rot="5400000">
              <a:off x="5920437" y="3222256"/>
              <a:ext cx="635000" cy="188296"/>
            </a:xfrm>
            <a:prstGeom prst="rightArrow">
              <a:avLst/>
            </a:prstGeom>
            <a:solidFill>
              <a:srgbClr val="00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47" name="Object 46"/>
            <p:cNvGraphicFramePr>
              <a:graphicFrameLocks noChangeAspect="1"/>
            </p:cNvGraphicFramePr>
            <p:nvPr>
              <p:extLst>
                <p:ext uri="{D42A27DB-BD31-4B8C-83A1-F6EECF244321}">
                  <p14:modId xmlns:p14="http://schemas.microsoft.com/office/powerpoint/2010/main" val="2651162653"/>
                </p:ext>
              </p:extLst>
            </p:nvPr>
          </p:nvGraphicFramePr>
          <p:xfrm>
            <a:off x="3281295" y="3076823"/>
            <a:ext cx="1628775" cy="431800"/>
          </p:xfrm>
          <a:graphic>
            <a:graphicData uri="http://schemas.openxmlformats.org/presentationml/2006/ole">
              <mc:AlternateContent xmlns:mc="http://schemas.openxmlformats.org/markup-compatibility/2006">
                <mc:Choice xmlns:v="urn:schemas-microsoft-com:vml" Requires="v">
                  <p:oleObj spid="_x0000_s1441" name="Equation" r:id="rId16" imgW="596900" imgH="215900" progId="Equation.3">
                    <p:embed/>
                  </p:oleObj>
                </mc:Choice>
                <mc:Fallback>
                  <p:oleObj name="Equation" r:id="rId16" imgW="596900" imgH="215900" progId="Equation.3">
                    <p:embed/>
                    <p:pic>
                      <p:nvPicPr>
                        <p:cNvPr id="0" name=""/>
                        <p:cNvPicPr/>
                        <p:nvPr/>
                      </p:nvPicPr>
                      <p:blipFill>
                        <a:blip r:embed="rId17"/>
                        <a:stretch>
                          <a:fillRect/>
                        </a:stretch>
                      </p:blipFill>
                      <p:spPr>
                        <a:xfrm>
                          <a:off x="3281295" y="3076823"/>
                          <a:ext cx="1628775" cy="431800"/>
                        </a:xfrm>
                        <a:prstGeom prst="rect">
                          <a:avLst/>
                        </a:prstGeom>
                      </p:spPr>
                    </p:pic>
                  </p:oleObj>
                </mc:Fallback>
              </mc:AlternateContent>
            </a:graphicData>
          </a:graphic>
        </p:graphicFrame>
        <p:graphicFrame>
          <p:nvGraphicFramePr>
            <p:cNvPr id="48" name="Object 47"/>
            <p:cNvGraphicFramePr>
              <a:graphicFrameLocks noChangeAspect="1"/>
            </p:cNvGraphicFramePr>
            <p:nvPr>
              <p:extLst>
                <p:ext uri="{D42A27DB-BD31-4B8C-83A1-F6EECF244321}">
                  <p14:modId xmlns:p14="http://schemas.microsoft.com/office/powerpoint/2010/main" val="2128118673"/>
                </p:ext>
              </p:extLst>
            </p:nvPr>
          </p:nvGraphicFramePr>
          <p:xfrm>
            <a:off x="6350000" y="3070225"/>
            <a:ext cx="1593850" cy="431800"/>
          </p:xfrm>
          <a:graphic>
            <a:graphicData uri="http://schemas.openxmlformats.org/presentationml/2006/ole">
              <mc:AlternateContent xmlns:mc="http://schemas.openxmlformats.org/markup-compatibility/2006">
                <mc:Choice xmlns:v="urn:schemas-microsoft-com:vml" Requires="v">
                  <p:oleObj spid="_x0000_s1442" name="Equation" r:id="rId18" imgW="584200" imgH="215900" progId="Equation.3">
                    <p:embed/>
                  </p:oleObj>
                </mc:Choice>
                <mc:Fallback>
                  <p:oleObj name="Equation" r:id="rId18" imgW="584200" imgH="215900" progId="Equation.3">
                    <p:embed/>
                    <p:pic>
                      <p:nvPicPr>
                        <p:cNvPr id="0" name=""/>
                        <p:cNvPicPr/>
                        <p:nvPr/>
                      </p:nvPicPr>
                      <p:blipFill>
                        <a:blip r:embed="rId19"/>
                        <a:stretch>
                          <a:fillRect/>
                        </a:stretch>
                      </p:blipFill>
                      <p:spPr>
                        <a:xfrm>
                          <a:off x="6350000" y="3070225"/>
                          <a:ext cx="1593850" cy="431800"/>
                        </a:xfrm>
                        <a:prstGeom prst="rect">
                          <a:avLst/>
                        </a:prstGeom>
                      </p:spPr>
                    </p:pic>
                  </p:oleObj>
                </mc:Fallback>
              </mc:AlternateContent>
            </a:graphicData>
          </a:graphic>
        </p:graphicFrame>
        <p:sp>
          <p:nvSpPr>
            <p:cNvPr id="49" name="Curved Up Arrow 48"/>
            <p:cNvSpPr/>
            <p:nvPr/>
          </p:nvSpPr>
          <p:spPr>
            <a:xfrm>
              <a:off x="4185690" y="4558526"/>
              <a:ext cx="482920" cy="510093"/>
            </a:xfrm>
            <a:prstGeom prst="curvedUpArrow">
              <a:avLst>
                <a:gd name="adj1" fmla="val 25000"/>
                <a:gd name="adj2" fmla="val 46690"/>
                <a:gd name="adj3" fmla="val 25000"/>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aphicFrame>
          <p:nvGraphicFramePr>
            <p:cNvPr id="50" name="Object 49"/>
            <p:cNvGraphicFramePr>
              <a:graphicFrameLocks noChangeAspect="1"/>
            </p:cNvGraphicFramePr>
            <p:nvPr>
              <p:extLst>
                <p:ext uri="{D42A27DB-BD31-4B8C-83A1-F6EECF244321}">
                  <p14:modId xmlns:p14="http://schemas.microsoft.com/office/powerpoint/2010/main" val="3647430657"/>
                </p:ext>
              </p:extLst>
            </p:nvPr>
          </p:nvGraphicFramePr>
          <p:xfrm>
            <a:off x="4668610" y="4598988"/>
            <a:ext cx="1981200" cy="469900"/>
          </p:xfrm>
          <a:graphic>
            <a:graphicData uri="http://schemas.openxmlformats.org/presentationml/2006/ole">
              <mc:AlternateContent xmlns:mc="http://schemas.openxmlformats.org/markup-compatibility/2006">
                <mc:Choice xmlns:v="urn:schemas-microsoft-com:vml" Requires="v">
                  <p:oleObj spid="_x0000_s1443" name="Equation" r:id="rId20" imgW="520700" imgH="215900" progId="Equation.3">
                    <p:embed/>
                  </p:oleObj>
                </mc:Choice>
                <mc:Fallback>
                  <p:oleObj name="Equation" r:id="rId20" imgW="520700" imgH="215900" progId="Equation.3">
                    <p:embed/>
                    <p:pic>
                      <p:nvPicPr>
                        <p:cNvPr id="0" name=""/>
                        <p:cNvPicPr/>
                        <p:nvPr/>
                      </p:nvPicPr>
                      <p:blipFill>
                        <a:blip r:embed="rId21"/>
                        <a:stretch>
                          <a:fillRect/>
                        </a:stretch>
                      </p:blipFill>
                      <p:spPr>
                        <a:xfrm>
                          <a:off x="4668610" y="4598988"/>
                          <a:ext cx="1981200" cy="469900"/>
                        </a:xfrm>
                        <a:prstGeom prst="rect">
                          <a:avLst/>
                        </a:prstGeom>
                      </p:spPr>
                    </p:pic>
                  </p:oleObj>
                </mc:Fallback>
              </mc:AlternateContent>
            </a:graphicData>
          </a:graphic>
        </p:graphicFrame>
      </p:grpSp>
    </p:spTree>
    <p:extLst>
      <p:ext uri="{BB962C8B-B14F-4D97-AF65-F5344CB8AC3E}">
        <p14:creationId xmlns:p14="http://schemas.microsoft.com/office/powerpoint/2010/main" val="1700791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93747" y="1772484"/>
            <a:ext cx="3718903" cy="3369219"/>
          </a:xfrm>
        </p:spPr>
        <p:txBody>
          <a:bodyPr/>
          <a:lstStyle/>
          <a:p>
            <a:pPr marL="0" indent="0">
              <a:buNone/>
            </a:pPr>
            <a:r>
              <a:rPr lang="en-US" dirty="0" smtClean="0"/>
              <a:t>Four components</a:t>
            </a:r>
          </a:p>
          <a:p>
            <a:r>
              <a:rPr lang="en-US" dirty="0" smtClean="0"/>
              <a:t>1 predator (stoats)</a:t>
            </a:r>
          </a:p>
          <a:p>
            <a:r>
              <a:rPr lang="en-US" dirty="0" smtClean="0"/>
              <a:t>2 </a:t>
            </a:r>
            <a:r>
              <a:rPr lang="en-US" dirty="0" err="1" smtClean="0"/>
              <a:t>mesopredators</a:t>
            </a:r>
            <a:r>
              <a:rPr lang="en-US" dirty="0" smtClean="0"/>
              <a:t> (rats and mice)</a:t>
            </a:r>
          </a:p>
          <a:p>
            <a:r>
              <a:rPr lang="en-US" dirty="0" smtClean="0"/>
              <a:t>1 resource (beech seed)</a:t>
            </a:r>
            <a:endParaRPr lang="en-US" dirty="0"/>
          </a:p>
        </p:txBody>
      </p:sp>
      <p:sp>
        <p:nvSpPr>
          <p:cNvPr id="3" name="Title 2"/>
          <p:cNvSpPr>
            <a:spLocks noGrp="1"/>
          </p:cNvSpPr>
          <p:nvPr>
            <p:ph type="title"/>
          </p:nvPr>
        </p:nvSpPr>
        <p:spPr>
          <a:xfrm>
            <a:off x="457200" y="0"/>
            <a:ext cx="7609490" cy="1143000"/>
          </a:xfrm>
        </p:spPr>
        <p:txBody>
          <a:bodyPr/>
          <a:lstStyle/>
          <a:p>
            <a:r>
              <a:rPr lang="en-US" dirty="0" smtClean="0"/>
              <a:t>Breaking down the process model 1</a:t>
            </a:r>
            <a:endParaRPr lang="en-US" dirty="0"/>
          </a:p>
        </p:txBody>
      </p:sp>
      <p:sp>
        <p:nvSpPr>
          <p:cNvPr id="5" name="Slide Number Placeholder 4"/>
          <p:cNvSpPr>
            <a:spLocks noGrp="1"/>
          </p:cNvSpPr>
          <p:nvPr>
            <p:ph type="sldNum" sz="quarter" idx="12"/>
          </p:nvPr>
        </p:nvSpPr>
        <p:spPr/>
        <p:txBody>
          <a:bodyPr/>
          <a:lstStyle/>
          <a:p>
            <a:fld id="{72B1DA50-9CDF-674D-ABF9-B3DB44414AAD}" type="slidenum">
              <a:rPr lang="en-US" smtClean="0"/>
              <a:pPr/>
              <a:t>41</a:t>
            </a:fld>
            <a:endParaRPr lang="en-US" dirty="0"/>
          </a:p>
        </p:txBody>
      </p:sp>
      <p:pic>
        <p:nvPicPr>
          <p:cNvPr id="6" name="Picture 5" descr="Screen Shot 2016-06-26 at 8.27.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47883"/>
            <a:ext cx="4805205" cy="3393306"/>
          </a:xfrm>
          <a:prstGeom prst="rect">
            <a:avLst/>
          </a:prstGeom>
        </p:spPr>
      </p:pic>
    </p:spTree>
    <p:extLst>
      <p:ext uri="{BB962C8B-B14F-4D97-AF65-F5344CB8AC3E}">
        <p14:creationId xmlns:p14="http://schemas.microsoft.com/office/powerpoint/2010/main" val="18245639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2235201"/>
            <a:ext cx="7609490" cy="3573376"/>
          </a:xfrm>
        </p:spPr>
        <p:txBody>
          <a:bodyPr>
            <a:normAutofit/>
          </a:bodyPr>
          <a:lstStyle/>
          <a:p>
            <a:r>
              <a:rPr lang="en-US" dirty="0" smtClean="0"/>
              <a:t>Mice estimates are capture-recapture data (CR).</a:t>
            </a:r>
          </a:p>
          <a:p>
            <a:r>
              <a:rPr lang="en-US" dirty="0" smtClean="0"/>
              <a:t>Estimate for my process model is growth rate (</a:t>
            </a:r>
            <a:r>
              <a:rPr lang="en-US" dirty="0" err="1" smtClean="0"/>
              <a:t>r_stoats</a:t>
            </a:r>
            <a:r>
              <a:rPr lang="en-US" dirty="0" smtClean="0"/>
              <a:t>)</a:t>
            </a:r>
          </a:p>
          <a:p>
            <a:r>
              <a:rPr lang="en-US" dirty="0" smtClean="0"/>
              <a:t>Range of possible modeling choices</a:t>
            </a:r>
          </a:p>
          <a:p>
            <a:r>
              <a:rPr lang="en-US" dirty="0" smtClean="0"/>
              <a:t>Issues with recapture probability</a:t>
            </a:r>
          </a:p>
        </p:txBody>
      </p:sp>
      <p:sp>
        <p:nvSpPr>
          <p:cNvPr id="3" name="Title 2"/>
          <p:cNvSpPr>
            <a:spLocks noGrp="1"/>
          </p:cNvSpPr>
          <p:nvPr>
            <p:ph type="title"/>
          </p:nvPr>
        </p:nvSpPr>
        <p:spPr>
          <a:xfrm>
            <a:off x="457200" y="0"/>
            <a:ext cx="7609490" cy="1143000"/>
          </a:xfrm>
        </p:spPr>
        <p:txBody>
          <a:bodyPr/>
          <a:lstStyle/>
          <a:p>
            <a:r>
              <a:rPr lang="en-US" dirty="0" smtClean="0"/>
              <a:t>An observation model</a:t>
            </a:r>
            <a:endParaRPr lang="en-US" dirty="0"/>
          </a:p>
        </p:txBody>
      </p:sp>
      <p:sp>
        <p:nvSpPr>
          <p:cNvPr id="4" name="Footer Placeholder 3"/>
          <p:cNvSpPr>
            <a:spLocks noGrp="1"/>
          </p:cNvSpPr>
          <p:nvPr>
            <p:ph type="ftr" sz="quarter" idx="11"/>
          </p:nvPr>
        </p:nvSpPr>
        <p:spPr/>
        <p:txBody>
          <a:bodyPr/>
          <a:lstStyle/>
          <a:p>
            <a:r>
              <a:rPr lang="en-US" smtClean="0"/>
              <a:t>Title of Presentation</a:t>
            </a:r>
            <a:endParaRPr lang="en-US" dirty="0"/>
          </a:p>
        </p:txBody>
      </p:sp>
      <p:sp>
        <p:nvSpPr>
          <p:cNvPr id="5" name="Slide Number Placeholder 4"/>
          <p:cNvSpPr>
            <a:spLocks noGrp="1"/>
          </p:cNvSpPr>
          <p:nvPr>
            <p:ph type="sldNum" sz="quarter" idx="12"/>
          </p:nvPr>
        </p:nvSpPr>
        <p:spPr/>
        <p:txBody>
          <a:bodyPr/>
          <a:lstStyle/>
          <a:p>
            <a:fld id="{72B1DA50-9CDF-674D-ABF9-B3DB44414AAD}" type="slidenum">
              <a:rPr lang="en-US" smtClean="0"/>
              <a:pPr/>
              <a:t>42</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790193408"/>
              </p:ext>
            </p:extLst>
          </p:nvPr>
        </p:nvGraphicFramePr>
        <p:xfrm>
          <a:off x="5908567" y="137160"/>
          <a:ext cx="2312194" cy="1463040"/>
        </p:xfrm>
        <a:graphic>
          <a:graphicData uri="http://schemas.openxmlformats.org/drawingml/2006/table">
            <a:tbl>
              <a:tblPr firstRow="1" bandRow="1">
                <a:tableStyleId>{2D5ABB26-0587-4C30-8999-92F81FD0307C}</a:tableStyleId>
              </a:tblPr>
              <a:tblGrid>
                <a:gridCol w="444500"/>
                <a:gridCol w="431800"/>
                <a:gridCol w="508000"/>
                <a:gridCol w="444500"/>
                <a:gridCol w="483394"/>
              </a:tblGrid>
              <a:tr h="331391">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31391">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31391">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r>
              <a:tr h="331391">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r>
            </a:tbl>
          </a:graphicData>
        </a:graphic>
      </p:graphicFrame>
    </p:spTree>
    <p:extLst>
      <p:ext uri="{BB962C8B-B14F-4D97-AF65-F5344CB8AC3E}">
        <p14:creationId xmlns:p14="http://schemas.microsoft.com/office/powerpoint/2010/main" val="32599481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54365" y="2273299"/>
            <a:ext cx="6095999" cy="3223684"/>
          </a:xfrm>
        </p:spPr>
        <p:txBody>
          <a:bodyPr>
            <a:noAutofit/>
          </a:bodyPr>
          <a:lstStyle/>
          <a:p>
            <a:r>
              <a:rPr lang="en-AU" dirty="0"/>
              <a:t>Bayesian</a:t>
            </a:r>
          </a:p>
          <a:p>
            <a:r>
              <a:rPr lang="en-AU" dirty="0" smtClean="0"/>
              <a:t>Two step model</a:t>
            </a:r>
          </a:p>
          <a:p>
            <a:r>
              <a:rPr lang="en-AU" dirty="0" smtClean="0"/>
              <a:t>Adds zero’s for the unobserved but present animals</a:t>
            </a:r>
          </a:p>
          <a:p>
            <a:r>
              <a:rPr lang="en-AU" dirty="0" smtClean="0"/>
              <a:t>Capture probability can include co-variates (sex, size etc.).</a:t>
            </a:r>
          </a:p>
        </p:txBody>
      </p:sp>
      <p:sp>
        <p:nvSpPr>
          <p:cNvPr id="3" name="Title 2"/>
          <p:cNvSpPr>
            <a:spLocks noGrp="1"/>
          </p:cNvSpPr>
          <p:nvPr>
            <p:ph type="title"/>
          </p:nvPr>
        </p:nvSpPr>
        <p:spPr/>
        <p:txBody>
          <a:bodyPr>
            <a:normAutofit fontScale="90000"/>
          </a:bodyPr>
          <a:lstStyle/>
          <a:p>
            <a:r>
              <a:rPr lang="en-AU" dirty="0" smtClean="0"/>
              <a:t>Capture-recapture models using data augmentation</a:t>
            </a:r>
            <a:endParaRPr lang="en-AU"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200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513080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73200"/>
            <a:ext cx="7609490" cy="4525963"/>
          </a:xfrm>
        </p:spPr>
        <p:txBody>
          <a:bodyPr/>
          <a:lstStyle/>
          <a:p>
            <a:r>
              <a:rPr lang="en-US" dirty="0" smtClean="0"/>
              <a:t>The removal of possums will cause mesopredator release of rodents (mice and rats)</a:t>
            </a:r>
          </a:p>
          <a:p>
            <a:endParaRPr lang="en-US" dirty="0"/>
          </a:p>
          <a:p>
            <a:r>
              <a:rPr lang="en-US" dirty="0" smtClean="0"/>
              <a:t>The removal of possums will cause a reduction in prey species (birds and invertebrates)</a:t>
            </a:r>
          </a:p>
          <a:p>
            <a:endParaRPr lang="en-US" dirty="0" smtClean="0"/>
          </a:p>
          <a:p>
            <a:endParaRPr lang="en-US" dirty="0" smtClean="0"/>
          </a:p>
        </p:txBody>
      </p:sp>
      <p:sp>
        <p:nvSpPr>
          <p:cNvPr id="6" name="Title 2"/>
          <p:cNvSpPr txBox="1">
            <a:spLocks/>
          </p:cNvSpPr>
          <p:nvPr/>
        </p:nvSpPr>
        <p:spPr>
          <a:xfrm>
            <a:off x="266700" y="106362"/>
            <a:ext cx="7609490" cy="80803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1" kern="1200">
                <a:solidFill>
                  <a:srgbClr val="73AFC5"/>
                </a:solidFill>
                <a:latin typeface="+mj-lt"/>
                <a:ea typeface="+mj-ea"/>
                <a:cs typeface="+mj-cs"/>
              </a:defRPr>
            </a:lvl1pPr>
          </a:lstStyle>
          <a:p>
            <a:r>
              <a:rPr lang="en-US" dirty="0" smtClean="0"/>
              <a:t>Chapter Two: Aims/Hypothesis</a:t>
            </a:r>
            <a:endParaRPr lang="en-US" dirty="0"/>
          </a:p>
        </p:txBody>
      </p:sp>
    </p:spTree>
    <p:extLst>
      <p:ext uri="{BB962C8B-B14F-4D97-AF65-F5344CB8AC3E}">
        <p14:creationId xmlns:p14="http://schemas.microsoft.com/office/powerpoint/2010/main" val="24719171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AU" dirty="0" smtClean="0"/>
              <a:t>It is possible to produce estimates of interspecies interactions using five-minute bird counts</a:t>
            </a:r>
          </a:p>
          <a:p>
            <a:endParaRPr lang="en-AU" dirty="0" smtClean="0"/>
          </a:p>
          <a:p>
            <a:r>
              <a:rPr lang="en-AU" dirty="0" smtClean="0"/>
              <a:t>The type/timing of 1080 application increases biodiversity outcomes</a:t>
            </a:r>
          </a:p>
          <a:p>
            <a:endParaRPr lang="en-AU" dirty="0" smtClean="0"/>
          </a:p>
          <a:p>
            <a:r>
              <a:rPr lang="en-AU" dirty="0" smtClean="0"/>
              <a:t>Identify which species persist through time under the presence of pests</a:t>
            </a:r>
            <a:endParaRPr lang="en-AU" dirty="0"/>
          </a:p>
        </p:txBody>
      </p:sp>
      <p:sp>
        <p:nvSpPr>
          <p:cNvPr id="6" name="Title 2"/>
          <p:cNvSpPr txBox="1">
            <a:spLocks/>
          </p:cNvSpPr>
          <p:nvPr/>
        </p:nvSpPr>
        <p:spPr>
          <a:xfrm>
            <a:off x="266700" y="106362"/>
            <a:ext cx="7609490" cy="80803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1" kern="1200">
                <a:solidFill>
                  <a:srgbClr val="73AFC5"/>
                </a:solidFill>
                <a:latin typeface="+mj-lt"/>
                <a:ea typeface="+mj-ea"/>
                <a:cs typeface="+mj-cs"/>
              </a:defRPr>
            </a:lvl1pPr>
          </a:lstStyle>
          <a:p>
            <a:r>
              <a:rPr lang="en-US" dirty="0" smtClean="0"/>
              <a:t>Chapter Three: Aims/Hypothesis</a:t>
            </a:r>
            <a:endParaRPr lang="en-US" dirty="0"/>
          </a:p>
        </p:txBody>
      </p:sp>
    </p:spTree>
    <p:extLst>
      <p:ext uri="{BB962C8B-B14F-4D97-AF65-F5344CB8AC3E}">
        <p14:creationId xmlns:p14="http://schemas.microsoft.com/office/powerpoint/2010/main" val="30461817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25202" y="414494"/>
            <a:ext cx="4218217" cy="1143000"/>
          </a:xfrm>
        </p:spPr>
        <p:txBody>
          <a:bodyPr>
            <a:normAutofit fontScale="90000"/>
          </a:bodyPr>
          <a:lstStyle/>
          <a:p>
            <a:pPr algn="ctr"/>
            <a:r>
              <a:rPr lang="en-US" dirty="0" smtClean="0"/>
              <a:t>Thanks for your time</a:t>
            </a:r>
            <a:br>
              <a:rPr lang="en-US" dirty="0" smtClean="0"/>
            </a:br>
            <a:r>
              <a:rPr lang="en-US" dirty="0" smtClean="0"/>
              <a:t>Questions?</a:t>
            </a:r>
            <a:endParaRPr lang="en-US" dirty="0"/>
          </a:p>
        </p:txBody>
      </p:sp>
      <p:pic>
        <p:nvPicPr>
          <p:cNvPr id="2" name="Picture 1" descr="1015026904818500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387906">
            <a:off x="1574798" y="2051051"/>
            <a:ext cx="5118100" cy="3403600"/>
          </a:xfrm>
          <a:prstGeom prst="rect">
            <a:avLst/>
          </a:prstGeom>
        </p:spPr>
      </p:pic>
    </p:spTree>
    <p:extLst>
      <p:ext uri="{BB962C8B-B14F-4D97-AF65-F5344CB8AC3E}">
        <p14:creationId xmlns:p14="http://schemas.microsoft.com/office/powerpoint/2010/main" val="7409902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38238"/>
            <a:ext cx="7609490" cy="4525963"/>
          </a:xfrm>
        </p:spPr>
        <p:txBody>
          <a:bodyPr>
            <a:normAutofit fontScale="25000" lnSpcReduction="20000"/>
          </a:bodyPr>
          <a:lstStyle/>
          <a:p>
            <a:pPr marL="0" indent="0">
              <a:lnSpc>
                <a:spcPct val="120000"/>
              </a:lnSpc>
              <a:spcBef>
                <a:spcPts val="600"/>
              </a:spcBef>
              <a:spcAft>
                <a:spcPts val="600"/>
              </a:spcAft>
              <a:buNone/>
            </a:pPr>
            <a:r>
              <a:rPr lang="en-NZ" sz="4000" dirty="0"/>
              <a:t>Caut, S., Angulo, E., &amp; Courchamp, F. (2009). Avoiding surprise effects on Surprise Island: Alien species control in a multitrophic level perspective. </a:t>
            </a:r>
            <a:r>
              <a:rPr lang="en-NZ" sz="4000" i="1" dirty="0"/>
              <a:t>Biological Invasions</a:t>
            </a:r>
            <a:r>
              <a:rPr lang="en-NZ" sz="4000" dirty="0"/>
              <a:t>, </a:t>
            </a:r>
            <a:r>
              <a:rPr lang="en-NZ" sz="4000" i="1" dirty="0"/>
              <a:t>11</a:t>
            </a:r>
            <a:r>
              <a:rPr lang="en-NZ" sz="4000" dirty="0"/>
              <a:t>(7), 1689–1703. http://doi.org/10.1007/s10530-008-9397-9</a:t>
            </a:r>
          </a:p>
          <a:p>
            <a:pPr marL="0" indent="0">
              <a:lnSpc>
                <a:spcPct val="120000"/>
              </a:lnSpc>
              <a:spcBef>
                <a:spcPts val="600"/>
              </a:spcBef>
              <a:spcAft>
                <a:spcPts val="600"/>
              </a:spcAft>
              <a:buNone/>
            </a:pPr>
            <a:r>
              <a:rPr lang="en-NZ" sz="4000" dirty="0"/>
              <a:t>Choquenot, D., &amp; Ruscoe, W. A. (2000). Mouse population eruptions in New Zealand forests: the role of population density and seedfall. </a:t>
            </a:r>
            <a:r>
              <a:rPr lang="en-NZ" sz="4000" i="1" dirty="0"/>
              <a:t>Journal of Animal Ecology</a:t>
            </a:r>
            <a:r>
              <a:rPr lang="en-NZ" sz="4000" dirty="0"/>
              <a:t>, </a:t>
            </a:r>
            <a:r>
              <a:rPr lang="en-NZ" sz="4000" i="1" dirty="0"/>
              <a:t>69</a:t>
            </a:r>
            <a:r>
              <a:rPr lang="en-NZ" sz="4000" dirty="0"/>
              <a:t>, 1058–1070.</a:t>
            </a:r>
          </a:p>
          <a:p>
            <a:pPr marL="0" indent="0">
              <a:lnSpc>
                <a:spcPct val="120000"/>
              </a:lnSpc>
              <a:spcBef>
                <a:spcPts val="600"/>
              </a:spcBef>
              <a:spcAft>
                <a:spcPts val="600"/>
              </a:spcAft>
              <a:buNone/>
            </a:pPr>
            <a:r>
              <a:rPr lang="en-NZ" sz="4000" dirty="0"/>
              <a:t>Courchamp, F., Chapuis, J.-L., &amp; Pascal, M. (2003). Mammal invaders on islands: impact, control and control impact. </a:t>
            </a:r>
            <a:r>
              <a:rPr lang="en-NZ" sz="4000" i="1" dirty="0"/>
              <a:t>Biological Reviews</a:t>
            </a:r>
            <a:r>
              <a:rPr lang="en-NZ" sz="4000" dirty="0"/>
              <a:t>, </a:t>
            </a:r>
            <a:r>
              <a:rPr lang="en-NZ" sz="4000" i="1" dirty="0"/>
              <a:t>78</a:t>
            </a:r>
            <a:r>
              <a:rPr lang="en-NZ" sz="4000" dirty="0"/>
              <a:t>(3), 347–383. http://doi.org/10.1017/S1464793102006061</a:t>
            </a:r>
          </a:p>
          <a:p>
            <a:pPr marL="0" indent="0">
              <a:lnSpc>
                <a:spcPct val="120000"/>
              </a:lnSpc>
              <a:spcBef>
                <a:spcPts val="600"/>
              </a:spcBef>
              <a:spcAft>
                <a:spcPts val="600"/>
              </a:spcAft>
              <a:buNone/>
            </a:pPr>
            <a:r>
              <a:rPr lang="en-NZ" sz="4000" dirty="0"/>
              <a:t>Courchamp, F., Langlais, M., &amp; Sugihara, G. (2000). Rabbits killing birds: Modelling the hyperpredation process. </a:t>
            </a:r>
            <a:r>
              <a:rPr lang="en-NZ" sz="4000" i="1" dirty="0"/>
              <a:t>Journal of Animal Ecology</a:t>
            </a:r>
            <a:r>
              <a:rPr lang="en-NZ" sz="4000" dirty="0"/>
              <a:t>, </a:t>
            </a:r>
            <a:r>
              <a:rPr lang="en-NZ" sz="4000" i="1" dirty="0"/>
              <a:t>69</a:t>
            </a:r>
            <a:r>
              <a:rPr lang="en-NZ" sz="4000" dirty="0"/>
              <a:t>(1), 154–164. http://doi.org/10.1046/j.1365-2656.2000.00383.x</a:t>
            </a:r>
          </a:p>
          <a:p>
            <a:pPr marL="0" indent="0">
              <a:lnSpc>
                <a:spcPct val="120000"/>
              </a:lnSpc>
              <a:spcBef>
                <a:spcPts val="600"/>
              </a:spcBef>
              <a:spcAft>
                <a:spcPts val="600"/>
              </a:spcAft>
              <a:buNone/>
            </a:pPr>
            <a:r>
              <a:rPr lang="en-NZ" sz="4000" dirty="0"/>
              <a:t>Holland, E. P., James, A., Ruscoe, W. A., Pech, R. P., Byrom, A. E., &amp; Byrom, E. (2015). Climate-based models for pulsed resources improve predictability of consumer population dynamics: outbreaks of house mice in forest ecosystems. </a:t>
            </a:r>
            <a:r>
              <a:rPr lang="en-NZ" sz="4000" i="1" dirty="0"/>
              <a:t>PloS One</a:t>
            </a:r>
            <a:r>
              <a:rPr lang="en-NZ" sz="4000" dirty="0"/>
              <a:t>, 1–16. http://doi.org/10.1371/journal.pone.0119139</a:t>
            </a:r>
          </a:p>
          <a:p>
            <a:pPr marL="0" indent="0">
              <a:lnSpc>
                <a:spcPct val="120000"/>
              </a:lnSpc>
              <a:spcBef>
                <a:spcPts val="600"/>
              </a:spcBef>
              <a:spcAft>
                <a:spcPts val="600"/>
              </a:spcAft>
              <a:buNone/>
            </a:pPr>
            <a:r>
              <a:rPr lang="en-NZ" sz="4000" dirty="0"/>
              <a:t>Rayner, M. J., Hauber, M. E., Imber, M. J., Stamp, R. K., &amp; Clout, M. N. (2007). Spatial heterogeneity of mesopredator release within an oceanic island system. </a:t>
            </a:r>
            <a:r>
              <a:rPr lang="en-NZ" sz="4000" i="1" dirty="0"/>
              <a:t>Proceedings of the National Academy of Sciences of the United States of America</a:t>
            </a:r>
            <a:r>
              <a:rPr lang="en-NZ" sz="4000" dirty="0"/>
              <a:t>, </a:t>
            </a:r>
            <a:r>
              <a:rPr lang="en-NZ" sz="4000" i="1" dirty="0"/>
              <a:t>104</a:t>
            </a:r>
            <a:r>
              <a:rPr lang="en-NZ" sz="4000" dirty="0"/>
              <a:t>(52), 20862–20865. http://doi.org/10.1073/pnas.0707414105</a:t>
            </a:r>
          </a:p>
          <a:p>
            <a:pPr marL="0" indent="0">
              <a:lnSpc>
                <a:spcPct val="120000"/>
              </a:lnSpc>
              <a:spcBef>
                <a:spcPts val="600"/>
              </a:spcBef>
              <a:spcAft>
                <a:spcPts val="600"/>
              </a:spcAft>
              <a:buNone/>
            </a:pPr>
            <a:r>
              <a:rPr lang="en-NZ" sz="4000" dirty="0"/>
              <a:t>Robley, A., Reddiex, B., Arthur, T., Pech, R. P., &amp; Forsyth, D. (2004). Interactions between feral cats, foxes, native carnivores, and rabbits in Australia. Final report for the Australian Government Department of the Environment and Heritage, Canberra. </a:t>
            </a:r>
            <a:r>
              <a:rPr lang="en-NZ" sz="4000" i="1" dirty="0"/>
              <a:t>Interactions</a:t>
            </a:r>
            <a:r>
              <a:rPr lang="en-NZ" sz="4000" dirty="0"/>
              <a:t>, (September), 72.</a:t>
            </a:r>
          </a:p>
          <a:p>
            <a:pPr marL="0" indent="0">
              <a:lnSpc>
                <a:spcPct val="120000"/>
              </a:lnSpc>
              <a:spcBef>
                <a:spcPts val="600"/>
              </a:spcBef>
              <a:spcAft>
                <a:spcPts val="600"/>
              </a:spcAft>
              <a:buNone/>
            </a:pPr>
            <a:r>
              <a:rPr lang="en-NZ" sz="4000" dirty="0"/>
              <a:t>Royle, A. J. (2009). Analysis of capture-recapture models with individual covariates using data augmentation. </a:t>
            </a:r>
            <a:r>
              <a:rPr lang="en-NZ" sz="4000" i="1" dirty="0"/>
              <a:t>Biometrics</a:t>
            </a:r>
            <a:r>
              <a:rPr lang="en-NZ" sz="4000" dirty="0"/>
              <a:t>, </a:t>
            </a:r>
            <a:r>
              <a:rPr lang="en-NZ" sz="4000" i="1" dirty="0"/>
              <a:t>65</a:t>
            </a:r>
            <a:r>
              <a:rPr lang="en-NZ" sz="4000" dirty="0"/>
              <a:t>, 267–274. http://doi.org/10.1111/j.1541-0420.2008.01038.x</a:t>
            </a:r>
          </a:p>
          <a:p>
            <a:pPr marL="0" indent="0">
              <a:lnSpc>
                <a:spcPct val="120000"/>
              </a:lnSpc>
              <a:spcBef>
                <a:spcPts val="600"/>
              </a:spcBef>
              <a:spcAft>
                <a:spcPts val="600"/>
              </a:spcAft>
              <a:buNone/>
            </a:pPr>
            <a:r>
              <a:rPr lang="en-NZ" sz="4000" dirty="0"/>
              <a:t>Ruscoe, W. A., Elkinton, J. S., Choquenot, D., &amp; Allen, R. B. (2005). Predation of beech seed by mice: effects of numerical and functional responses. </a:t>
            </a:r>
            <a:r>
              <a:rPr lang="en-NZ" sz="4000" i="1" dirty="0"/>
              <a:t>Journal of Animal Ecology</a:t>
            </a:r>
            <a:r>
              <a:rPr lang="en-NZ" sz="4000" dirty="0"/>
              <a:t>, </a:t>
            </a:r>
            <a:r>
              <a:rPr lang="en-NZ" sz="4000" i="1" dirty="0"/>
              <a:t>74</a:t>
            </a:r>
            <a:r>
              <a:rPr lang="en-NZ" sz="4000" dirty="0"/>
              <a:t>, 1005–1019. http://doi.org/10.1111/j.1365-2656.2005.00998.x</a:t>
            </a:r>
          </a:p>
          <a:p>
            <a:pPr marL="0" indent="0">
              <a:lnSpc>
                <a:spcPct val="120000"/>
              </a:lnSpc>
              <a:spcBef>
                <a:spcPts val="600"/>
              </a:spcBef>
              <a:spcAft>
                <a:spcPts val="600"/>
              </a:spcAft>
              <a:buNone/>
            </a:pPr>
            <a:r>
              <a:rPr lang="en-NZ" sz="4000" dirty="0"/>
              <a:t>Ruscoe, W. A., Ramsey, D. S. L., Pech, R. P., Sweetapple, P. J., Yockney, I., Barron, M. C., … Duncan, R. P. (2011). Unexpected consequences of control: competitive vs . predator release in a four-species assemblage of invasive mammals. </a:t>
            </a:r>
            <a:r>
              <a:rPr lang="en-NZ" sz="4000" i="1" dirty="0"/>
              <a:t>Ecological Letters</a:t>
            </a:r>
            <a:r>
              <a:rPr lang="en-NZ" sz="4000" dirty="0"/>
              <a:t>, </a:t>
            </a:r>
            <a:r>
              <a:rPr lang="en-NZ" sz="4000" i="1" dirty="0"/>
              <a:t>14</a:t>
            </a:r>
            <a:r>
              <a:rPr lang="en-NZ" sz="4000" dirty="0"/>
              <a:t>, 1035–1042. http://doi.org/10.1111/j.1461-0248.2011.01673.x</a:t>
            </a:r>
          </a:p>
          <a:p>
            <a:pPr marL="0" indent="0">
              <a:buNone/>
            </a:pPr>
            <a:endParaRPr lang="en-US" dirty="0"/>
          </a:p>
        </p:txBody>
      </p:sp>
      <p:sp>
        <p:nvSpPr>
          <p:cNvPr id="3" name="Title 2"/>
          <p:cNvSpPr>
            <a:spLocks noGrp="1"/>
          </p:cNvSpPr>
          <p:nvPr>
            <p:ph type="title"/>
          </p:nvPr>
        </p:nvSpPr>
        <p:spPr>
          <a:xfrm>
            <a:off x="241300" y="0"/>
            <a:ext cx="7609490" cy="927100"/>
          </a:xfrm>
        </p:spPr>
        <p:txBody>
          <a:bodyPr/>
          <a:lstStyle/>
          <a:p>
            <a:r>
              <a:rPr lang="en-US" dirty="0" smtClean="0"/>
              <a:t>References</a:t>
            </a:r>
            <a:endParaRPr lang="en-US" dirty="0"/>
          </a:p>
        </p:txBody>
      </p:sp>
    </p:spTree>
    <p:extLst>
      <p:ext uri="{BB962C8B-B14F-4D97-AF65-F5344CB8AC3E}">
        <p14:creationId xmlns:p14="http://schemas.microsoft.com/office/powerpoint/2010/main" val="13386433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8588" y="1830387"/>
            <a:ext cx="7609490" cy="4525963"/>
          </a:xfrm>
        </p:spPr>
        <p:txBody>
          <a:bodyPr>
            <a:normAutofit fontScale="92500" lnSpcReduction="20000"/>
          </a:bodyPr>
          <a:lstStyle/>
          <a:p>
            <a:r>
              <a:rPr lang="en-US" dirty="0" smtClean="0"/>
              <a:t>The perfect ecological study (pre-analysis, experiment, post analysis)</a:t>
            </a:r>
          </a:p>
          <a:p>
            <a:r>
              <a:rPr lang="en-US" dirty="0" smtClean="0"/>
              <a:t>Surprise effects are the unexpected and undesirable outcomes based on chain reactions</a:t>
            </a:r>
          </a:p>
          <a:p>
            <a:pPr marL="0" indent="0">
              <a:buNone/>
            </a:pPr>
            <a:r>
              <a:rPr lang="en-US" dirty="0" smtClean="0"/>
              <a:t>e.g. </a:t>
            </a:r>
          </a:p>
          <a:p>
            <a:pPr marL="514350" indent="-514350">
              <a:buFont typeface="+mj-lt"/>
              <a:buAutoNum type="arabicPeriod"/>
            </a:pPr>
            <a:r>
              <a:rPr lang="en-US" dirty="0"/>
              <a:t>P</a:t>
            </a:r>
            <a:r>
              <a:rPr lang="en-US" dirty="0" smtClean="0"/>
              <a:t>est control for cats on Macquarie Island and rabbits increase </a:t>
            </a:r>
          </a:p>
          <a:p>
            <a:pPr marL="514350" indent="-514350">
              <a:buFont typeface="+mj-lt"/>
              <a:buAutoNum type="arabicPeriod"/>
            </a:pPr>
            <a:r>
              <a:rPr lang="en-US" dirty="0"/>
              <a:t>P</a:t>
            </a:r>
            <a:r>
              <a:rPr lang="en-US" dirty="0" smtClean="0"/>
              <a:t>est control for pigs on </a:t>
            </a:r>
            <a:r>
              <a:rPr lang="en-US" dirty="0" err="1" smtClean="0"/>
              <a:t>Sarigan</a:t>
            </a:r>
            <a:r>
              <a:rPr lang="en-US" dirty="0" smtClean="0"/>
              <a:t> Island resulted in a population explosion of an exotic vine</a:t>
            </a:r>
            <a:endParaRPr lang="en-US" dirty="0"/>
          </a:p>
        </p:txBody>
      </p:sp>
      <p:sp>
        <p:nvSpPr>
          <p:cNvPr id="3" name="Title 2"/>
          <p:cNvSpPr>
            <a:spLocks noGrp="1"/>
          </p:cNvSpPr>
          <p:nvPr>
            <p:ph type="title"/>
          </p:nvPr>
        </p:nvSpPr>
        <p:spPr>
          <a:xfrm>
            <a:off x="789443" y="244476"/>
            <a:ext cx="7609490" cy="792162"/>
          </a:xfrm>
        </p:spPr>
        <p:txBody>
          <a:bodyPr>
            <a:normAutofit/>
          </a:bodyPr>
          <a:lstStyle/>
          <a:p>
            <a:r>
              <a:rPr lang="en-US" dirty="0" smtClean="0"/>
              <a:t>Surprise effects on </a:t>
            </a:r>
            <a:r>
              <a:rPr lang="en-US" dirty="0"/>
              <a:t>S</a:t>
            </a:r>
            <a:r>
              <a:rPr lang="en-US" dirty="0" smtClean="0"/>
              <a:t>urprise Island</a:t>
            </a:r>
            <a:endParaRPr lang="en-US" dirty="0"/>
          </a:p>
        </p:txBody>
      </p:sp>
      <p:sp>
        <p:nvSpPr>
          <p:cNvPr id="6" name="TextBox 5"/>
          <p:cNvSpPr txBox="1"/>
          <p:nvPr/>
        </p:nvSpPr>
        <p:spPr>
          <a:xfrm>
            <a:off x="789443" y="1036638"/>
            <a:ext cx="6459296" cy="646331"/>
          </a:xfrm>
          <a:prstGeom prst="rect">
            <a:avLst/>
          </a:prstGeom>
          <a:noFill/>
          <a:ln w="38100" cmpd="sng">
            <a:solidFill>
              <a:srgbClr val="FFFF00"/>
            </a:solidFill>
          </a:ln>
        </p:spPr>
        <p:txBody>
          <a:bodyPr wrap="square" rtlCol="0">
            <a:spAutoFit/>
          </a:bodyPr>
          <a:lstStyle/>
          <a:p>
            <a:r>
              <a:rPr lang="en-US" b="1" dirty="0" err="1" smtClean="0"/>
              <a:t>Caut</a:t>
            </a:r>
            <a:r>
              <a:rPr lang="en-US" b="1" dirty="0" smtClean="0"/>
              <a:t> et al. (2007) </a:t>
            </a:r>
            <a:r>
              <a:rPr lang="en-US" dirty="0" smtClean="0"/>
              <a:t>Avoiding surprise effects on Surprise Island: alien species control in a multi-trophic level prospective</a:t>
            </a:r>
            <a:endParaRPr lang="en-US" dirty="0"/>
          </a:p>
        </p:txBody>
      </p:sp>
    </p:spTree>
    <p:extLst>
      <p:ext uri="{BB962C8B-B14F-4D97-AF65-F5344CB8AC3E}">
        <p14:creationId xmlns:p14="http://schemas.microsoft.com/office/powerpoint/2010/main" val="3782939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05753" y="500611"/>
            <a:ext cx="3211487" cy="1143000"/>
          </a:xfrm>
        </p:spPr>
        <p:txBody>
          <a:bodyPr/>
          <a:lstStyle/>
          <a:p>
            <a:r>
              <a:rPr lang="en-US" dirty="0" smtClean="0"/>
              <a:t>Data collection</a:t>
            </a:r>
            <a:endParaRPr lang="en-US" dirty="0"/>
          </a:p>
        </p:txBody>
      </p:sp>
      <p:sp>
        <p:nvSpPr>
          <p:cNvPr id="4" name="Footer Placeholder 3"/>
          <p:cNvSpPr>
            <a:spLocks noGrp="1"/>
          </p:cNvSpPr>
          <p:nvPr>
            <p:ph type="ftr" sz="quarter" idx="11"/>
          </p:nvPr>
        </p:nvSpPr>
        <p:spPr/>
        <p:txBody>
          <a:bodyPr/>
          <a:lstStyle/>
          <a:p>
            <a:r>
              <a:rPr lang="en-US" dirty="0" smtClean="0"/>
              <a:t>Matrix population models</a:t>
            </a:r>
            <a:endParaRPr lang="en-US" dirty="0"/>
          </a:p>
        </p:txBody>
      </p:sp>
      <p:sp>
        <p:nvSpPr>
          <p:cNvPr id="5" name="Slide Number Placeholder 4"/>
          <p:cNvSpPr>
            <a:spLocks noGrp="1"/>
          </p:cNvSpPr>
          <p:nvPr>
            <p:ph type="sldNum" sz="quarter" idx="12"/>
          </p:nvPr>
        </p:nvSpPr>
        <p:spPr/>
        <p:txBody>
          <a:bodyPr/>
          <a:lstStyle/>
          <a:p>
            <a:fld id="{72B1DA50-9CDF-674D-ABF9-B3DB44414AAD}" type="slidenum">
              <a:rPr lang="en-US" smtClean="0"/>
              <a:pPr/>
              <a:t>5</a:t>
            </a:fld>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40486" r="30134" b="19028"/>
          <a:stretch/>
        </p:blipFill>
        <p:spPr bwMode="auto">
          <a:xfrm>
            <a:off x="328957" y="2484119"/>
            <a:ext cx="7763005" cy="3582209"/>
          </a:xfrm>
          <a:prstGeom prst="rect">
            <a:avLst/>
          </a:prstGeom>
          <a:ln w="228600" cap="sq" cmpd="thickThin">
            <a:solidFill>
              <a:schemeClr val="tx1"/>
            </a:solidFill>
            <a:prstDash val="solid"/>
            <a:miter lim="800000"/>
          </a:ln>
          <a:effectLst>
            <a:innerShdw blurRad="76200">
              <a:srgbClr val="000000"/>
            </a:innerShdw>
          </a:effec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328957" y="313162"/>
            <a:ext cx="2382743" cy="1632941"/>
          </a:xfrm>
          <a:prstGeom prst="rect">
            <a:avLst/>
          </a:prstGeom>
          <a:ln w="228600" cap="sq" cmpd="thickThin">
            <a:solidFill>
              <a:schemeClr val="tx1"/>
            </a:solidFill>
            <a:prstDash val="solid"/>
            <a:miter lim="800000"/>
          </a:ln>
          <a:effectLst>
            <a:innerShdw blurRad="76200">
              <a:srgbClr val="000000"/>
            </a:innerShdw>
          </a:effectLst>
        </p:spPr>
      </p:pic>
    </p:spTree>
    <p:extLst>
      <p:ext uri="{BB962C8B-B14F-4D97-AF65-F5344CB8AC3E}">
        <p14:creationId xmlns:p14="http://schemas.microsoft.com/office/powerpoint/2010/main" val="11508079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363433"/>
            <a:ext cx="9144000" cy="646331"/>
          </a:xfrm>
          <a:prstGeom prst="rect">
            <a:avLst/>
          </a:prstGeom>
        </p:spPr>
        <p:txBody>
          <a:bodyPr vert="horz" wrap="square" lIns="91440" tIns="45720" rIns="91440" bIns="45720" rtlCol="0" anchor="ctr">
            <a:sp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algn="ctr"/>
            <a:r>
              <a:rPr lang="en-NZ" sz="3600" b="1" dirty="0">
                <a:solidFill>
                  <a:srgbClr val="73AFC5"/>
                </a:solidFill>
              </a:rPr>
              <a:t>Life cycle diagram</a:t>
            </a:r>
          </a:p>
        </p:txBody>
      </p:sp>
      <p:pic>
        <p:nvPicPr>
          <p:cNvPr id="5" name="Picture 4"/>
          <p:cNvPicPr/>
          <p:nvPr/>
        </p:nvPicPr>
        <p:blipFill rotWithShape="1">
          <a:blip r:embed="rId4" cstate="email">
            <a:extLst>
              <a:ext uri="{28A0092B-C50C-407E-A947-70E740481C1C}">
                <a14:useLocalDpi xmlns:a14="http://schemas.microsoft.com/office/drawing/2010/main"/>
              </a:ext>
            </a:extLst>
          </a:blip>
          <a:srcRect/>
          <a:stretch/>
        </p:blipFill>
        <p:spPr bwMode="auto">
          <a:xfrm>
            <a:off x="0" y="1130944"/>
            <a:ext cx="4118168" cy="2763674"/>
          </a:xfrm>
          <a:prstGeom prst="rect">
            <a:avLst/>
          </a:prstGeom>
          <a:ln>
            <a:noFill/>
          </a:ln>
          <a:extLst>
            <a:ext uri="{53640926-AAD7-44D8-BBD7-CCE9431645EC}">
              <a14:shadowObscured xmlns:a14="http://schemas.microsoft.com/office/drawing/2010/main"/>
            </a:ext>
          </a:extLst>
        </p:spPr>
      </p:pic>
      <p:graphicFrame>
        <p:nvGraphicFramePr>
          <p:cNvPr id="6" name="Object 5"/>
          <p:cNvGraphicFramePr>
            <a:graphicFrameLocks noChangeAspect="1"/>
          </p:cNvGraphicFramePr>
          <p:nvPr>
            <p:extLst>
              <p:ext uri="{D42A27DB-BD31-4B8C-83A1-F6EECF244321}">
                <p14:modId xmlns:p14="http://schemas.microsoft.com/office/powerpoint/2010/main" val="1203051822"/>
              </p:ext>
            </p:extLst>
          </p:nvPr>
        </p:nvGraphicFramePr>
        <p:xfrm>
          <a:off x="3753562" y="1960619"/>
          <a:ext cx="3673475" cy="3444875"/>
        </p:xfrm>
        <a:graphic>
          <a:graphicData uri="http://schemas.openxmlformats.org/presentationml/2006/ole">
            <mc:AlternateContent xmlns:mc="http://schemas.openxmlformats.org/markup-compatibility/2006">
              <mc:Choice xmlns:v="urn:schemas-microsoft-com:vml" Requires="v">
                <p:oleObj spid="_x0000_s4099" name="Document" r:id="rId5" imgW="5818631" imgH="5671590" progId="Word.Document.12">
                  <p:embed/>
                </p:oleObj>
              </mc:Choice>
              <mc:Fallback>
                <p:oleObj name="Document" r:id="rId5" imgW="5818631" imgH="5671590" progId="Word.Document.12">
                  <p:embed/>
                  <p:pic>
                    <p:nvPicPr>
                      <p:cNvPr id="0" name=""/>
                      <p:cNvPicPr/>
                      <p:nvPr/>
                    </p:nvPicPr>
                    <p:blipFill>
                      <a:blip r:embed="rId6"/>
                      <a:stretch>
                        <a:fillRect/>
                      </a:stretch>
                    </p:blipFill>
                    <p:spPr>
                      <a:xfrm>
                        <a:off x="3753562" y="1960619"/>
                        <a:ext cx="3673475" cy="3444875"/>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2" name="Rectangle 1"/>
              <p:cNvSpPr/>
              <p:nvPr/>
            </p:nvSpPr>
            <p:spPr>
              <a:xfrm>
                <a:off x="0" y="4193180"/>
                <a:ext cx="4118168" cy="1304588"/>
              </a:xfrm>
              <a:prstGeom prst="rect">
                <a:avLst/>
              </a:prstGeom>
            </p:spPr>
            <p:txBody>
              <a:bodyPr wrap="square">
                <a:spAutoFit/>
              </a:bodyPr>
              <a:lstStyle/>
              <a:p>
                <a:pPr latinLnBrk="1"/>
                <a:r>
                  <a:rPr lang="en-GB" dirty="0"/>
                  <a:t> </a:t>
                </a:r>
                <a:endParaRPr lang="en-AU" dirty="0"/>
              </a:p>
              <a:p>
                <a:pPr latinLnBrk="1"/>
                <a14:m>
                  <m:oMathPara xmlns:m="http://schemas.openxmlformats.org/officeDocument/2006/math">
                    <m:oMathParaPr>
                      <m:jc m:val="centerGroup"/>
                    </m:oMathParaPr>
                    <m:oMath xmlns:m="http://schemas.openxmlformats.org/officeDocument/2006/math">
                      <m:r>
                        <a:rPr lang="en-GB" b="1" i="1">
                          <a:latin typeface="Cambria Math" charset="0"/>
                        </a:rPr>
                        <m:t>𝐀</m:t>
                      </m:r>
                      <m:r>
                        <a:rPr lang="en-GB" i="1">
                          <a:latin typeface="Cambria Math" charset="0"/>
                        </a:rPr>
                        <m:t>=</m:t>
                      </m:r>
                      <m:d>
                        <m:dPr>
                          <m:ctrlPr>
                            <a:rPr lang="en-AU" i="1">
                              <a:latin typeface="Cambria Math" charset="0"/>
                            </a:rPr>
                          </m:ctrlPr>
                        </m:dPr>
                        <m:e>
                          <m:m>
                            <m:mPr>
                              <m:mcs>
                                <m:mc>
                                  <m:mcPr>
                                    <m:count m:val="3"/>
                                    <m:mcJc m:val="center"/>
                                  </m:mcPr>
                                </m:mc>
                              </m:mcs>
                              <m:ctrlPr>
                                <a:rPr lang="en-AU" i="1">
                                  <a:latin typeface="Cambria Math" charset="0"/>
                                </a:rPr>
                              </m:ctrlPr>
                            </m:mPr>
                            <m:mr>
                              <m:e>
                                <m:r>
                                  <a:rPr lang="en-GB">
                                    <a:latin typeface="Cambria Math" charset="0"/>
                                  </a:rPr>
                                  <m:t>0</m:t>
                                </m:r>
                              </m:e>
                              <m:e>
                                <m:r>
                                  <a:rPr lang="en-GB">
                                    <a:latin typeface="Cambria Math" charset="0"/>
                                  </a:rPr>
                                  <m:t>0</m:t>
                                </m:r>
                              </m:e>
                              <m:e>
                                <m:sSub>
                                  <m:sSubPr>
                                    <m:ctrlPr>
                                      <a:rPr lang="en-AU" i="1">
                                        <a:latin typeface="Cambria Math" charset="0"/>
                                      </a:rPr>
                                    </m:ctrlPr>
                                  </m:sSubPr>
                                  <m:e>
                                    <m:r>
                                      <m:rPr>
                                        <m:sty m:val="p"/>
                                      </m:rPr>
                                      <a:rPr lang="en-GB">
                                        <a:latin typeface="Cambria Math" charset="0"/>
                                      </a:rPr>
                                      <m:t>F</m:t>
                                    </m:r>
                                  </m:e>
                                  <m:sub>
                                    <m:r>
                                      <m:rPr>
                                        <m:sty m:val="p"/>
                                      </m:rPr>
                                      <a:rPr lang="en-GB">
                                        <a:latin typeface="Cambria Math" charset="0"/>
                                      </a:rPr>
                                      <m:t>A</m:t>
                                    </m:r>
                                  </m:sub>
                                </m:sSub>
                              </m:e>
                            </m:mr>
                            <m:mr>
                              <m:e>
                                <m:sSub>
                                  <m:sSubPr>
                                    <m:ctrlPr>
                                      <a:rPr lang="en-AU" i="1">
                                        <a:latin typeface="Cambria Math" charset="0"/>
                                      </a:rPr>
                                    </m:ctrlPr>
                                  </m:sSubPr>
                                  <m:e>
                                    <m:r>
                                      <m:rPr>
                                        <m:sty m:val="p"/>
                                      </m:rPr>
                                      <a:rPr lang="en-GB">
                                        <a:latin typeface="Cambria Math" charset="0"/>
                                      </a:rPr>
                                      <m:t>σ</m:t>
                                    </m:r>
                                  </m:e>
                                  <m:sub>
                                    <m:r>
                                      <m:rPr>
                                        <m:sty m:val="p"/>
                                      </m:rPr>
                                      <a:rPr lang="en-GB">
                                        <a:latin typeface="Cambria Math" charset="0"/>
                                      </a:rPr>
                                      <m:t>C</m:t>
                                    </m:r>
                                  </m:sub>
                                </m:sSub>
                              </m:e>
                              <m:e>
                                <m:sSub>
                                  <m:sSubPr>
                                    <m:ctrlPr>
                                      <a:rPr lang="en-AU" i="1">
                                        <a:latin typeface="Cambria Math" charset="0"/>
                                      </a:rPr>
                                    </m:ctrlPr>
                                  </m:sSubPr>
                                  <m:e>
                                    <m:r>
                                      <m:rPr>
                                        <m:sty m:val="p"/>
                                      </m:rPr>
                                      <a:rPr lang="en-GB">
                                        <a:latin typeface="Cambria Math" charset="0"/>
                                      </a:rPr>
                                      <m:t>σ</m:t>
                                    </m:r>
                                  </m:e>
                                  <m:sub>
                                    <m:r>
                                      <m:rPr>
                                        <m:sty m:val="p"/>
                                      </m:rPr>
                                      <a:rPr lang="en-GB">
                                        <a:latin typeface="Cambria Math" charset="0"/>
                                      </a:rPr>
                                      <m:t>J</m:t>
                                    </m:r>
                                  </m:sub>
                                </m:sSub>
                                <m:sSub>
                                  <m:sSubPr>
                                    <m:ctrlPr>
                                      <a:rPr lang="en-AU" i="1">
                                        <a:latin typeface="Cambria Math" charset="0"/>
                                      </a:rPr>
                                    </m:ctrlPr>
                                  </m:sSubPr>
                                  <m:e>
                                    <m:r>
                                      <a:rPr lang="en-GB">
                                        <a:latin typeface="Cambria Math" charset="0"/>
                                      </a:rPr>
                                      <m:t>(1</m:t>
                                    </m:r>
                                    <m:r>
                                      <a:rPr lang="en-GB" i="1">
                                        <a:latin typeface="Cambria Math" charset="0"/>
                                      </a:rPr>
                                      <m:t>−</m:t>
                                    </m:r>
                                    <m:r>
                                      <m:rPr>
                                        <m:sty m:val="p"/>
                                      </m:rPr>
                                      <a:rPr lang="en-GB">
                                        <a:latin typeface="Cambria Math" charset="0"/>
                                      </a:rPr>
                                      <m:t>γ</m:t>
                                    </m:r>
                                  </m:e>
                                  <m:sub>
                                    <m:r>
                                      <m:rPr>
                                        <m:sty m:val="p"/>
                                      </m:rPr>
                                      <a:rPr lang="en-GB">
                                        <a:latin typeface="Cambria Math" charset="0"/>
                                      </a:rPr>
                                      <m:t>J</m:t>
                                    </m:r>
                                  </m:sub>
                                </m:sSub>
                                <m:r>
                                  <a:rPr lang="en-GB">
                                    <a:latin typeface="Cambria Math" charset="0"/>
                                  </a:rPr>
                                  <m:t>)</m:t>
                                </m:r>
                              </m:e>
                              <m:e>
                                <m:r>
                                  <a:rPr lang="en-GB">
                                    <a:latin typeface="Cambria Math" charset="0"/>
                                  </a:rPr>
                                  <m:t>0</m:t>
                                </m:r>
                              </m:e>
                            </m:mr>
                            <m:mr>
                              <m:e>
                                <m:r>
                                  <a:rPr lang="en-GB">
                                    <a:latin typeface="Cambria Math" charset="0"/>
                                  </a:rPr>
                                  <m:t>0</m:t>
                                </m:r>
                              </m:e>
                              <m:e>
                                <m:sSub>
                                  <m:sSubPr>
                                    <m:ctrlPr>
                                      <a:rPr lang="en-AU" i="1">
                                        <a:latin typeface="Cambria Math" charset="0"/>
                                      </a:rPr>
                                    </m:ctrlPr>
                                  </m:sSubPr>
                                  <m:e>
                                    <m:r>
                                      <m:rPr>
                                        <m:sty m:val="p"/>
                                      </m:rPr>
                                      <a:rPr lang="en-GB">
                                        <a:latin typeface="Cambria Math" charset="0"/>
                                      </a:rPr>
                                      <m:t>σ</m:t>
                                    </m:r>
                                  </m:e>
                                  <m:sub>
                                    <m:r>
                                      <m:rPr>
                                        <m:sty m:val="p"/>
                                      </m:rPr>
                                      <a:rPr lang="en-GB">
                                        <a:latin typeface="Cambria Math" charset="0"/>
                                      </a:rPr>
                                      <m:t>J</m:t>
                                    </m:r>
                                  </m:sub>
                                </m:sSub>
                                <m:sSub>
                                  <m:sSubPr>
                                    <m:ctrlPr>
                                      <a:rPr lang="en-AU" i="1">
                                        <a:latin typeface="Cambria Math" charset="0"/>
                                      </a:rPr>
                                    </m:ctrlPr>
                                  </m:sSubPr>
                                  <m:e>
                                    <m:r>
                                      <m:rPr>
                                        <m:sty m:val="p"/>
                                      </m:rPr>
                                      <a:rPr lang="en-GB">
                                        <a:latin typeface="Cambria Math" charset="0"/>
                                      </a:rPr>
                                      <m:t>γ</m:t>
                                    </m:r>
                                  </m:e>
                                  <m:sub>
                                    <m:r>
                                      <m:rPr>
                                        <m:sty m:val="p"/>
                                      </m:rPr>
                                      <a:rPr lang="en-GB">
                                        <a:latin typeface="Cambria Math" charset="0"/>
                                      </a:rPr>
                                      <m:t>J</m:t>
                                    </m:r>
                                  </m:sub>
                                </m:sSub>
                              </m:e>
                              <m:e>
                                <m:sSub>
                                  <m:sSubPr>
                                    <m:ctrlPr>
                                      <a:rPr lang="en-AU" i="1">
                                        <a:latin typeface="Cambria Math" charset="0"/>
                                      </a:rPr>
                                    </m:ctrlPr>
                                  </m:sSubPr>
                                  <m:e>
                                    <m:r>
                                      <m:rPr>
                                        <m:sty m:val="p"/>
                                      </m:rPr>
                                      <a:rPr lang="en-GB">
                                        <a:latin typeface="Cambria Math" charset="0"/>
                                      </a:rPr>
                                      <m:t>σ</m:t>
                                    </m:r>
                                  </m:e>
                                  <m:sub>
                                    <m:r>
                                      <m:rPr>
                                        <m:sty m:val="p"/>
                                      </m:rPr>
                                      <a:rPr lang="en-GB">
                                        <a:latin typeface="Cambria Math" charset="0"/>
                                      </a:rPr>
                                      <m:t>A</m:t>
                                    </m:r>
                                  </m:sub>
                                </m:sSub>
                              </m:e>
                            </m:mr>
                          </m:m>
                        </m:e>
                      </m:d>
                    </m:oMath>
                  </m:oMathPara>
                </a14:m>
                <a:endParaRPr lang="en-AU" dirty="0"/>
              </a:p>
            </p:txBody>
          </p:sp>
        </mc:Choice>
        <mc:Fallback>
          <p:sp>
            <p:nvSpPr>
              <p:cNvPr id="2" name="Rectangle 1"/>
              <p:cNvSpPr>
                <a:spLocks noRot="1" noChangeAspect="1" noMove="1" noResize="1" noEditPoints="1" noAdjustHandles="1" noChangeArrowheads="1" noChangeShapeType="1" noTextEdit="1"/>
              </p:cNvSpPr>
              <p:nvPr/>
            </p:nvSpPr>
            <p:spPr>
              <a:xfrm>
                <a:off x="0" y="4193180"/>
                <a:ext cx="4118168" cy="1304588"/>
              </a:xfrm>
              <a:prstGeom prst="rect">
                <a:avLst/>
              </a:prstGeom>
              <a:blipFill rotWithShape="0">
                <a:blip r:embed="rId7"/>
                <a:stretch>
                  <a:fillRect/>
                </a:stretch>
              </a:blipFill>
            </p:spPr>
            <p:txBody>
              <a:bodyPr/>
              <a:lstStyle/>
              <a:p>
                <a:r>
                  <a:rPr lang="en-US">
                    <a:noFill/>
                  </a:rPr>
                  <a:t> </a:t>
                </a:r>
              </a:p>
            </p:txBody>
          </p:sp>
        </mc:Fallback>
      </mc:AlternateContent>
      <p:sp>
        <p:nvSpPr>
          <p:cNvPr id="7" name="Footer Placeholder 3"/>
          <p:cNvSpPr>
            <a:spLocks noGrp="1"/>
          </p:cNvSpPr>
          <p:nvPr>
            <p:ph type="ftr" sz="quarter" idx="11"/>
          </p:nvPr>
        </p:nvSpPr>
        <p:spPr>
          <a:xfrm>
            <a:off x="2115897" y="6356350"/>
            <a:ext cx="2895600" cy="365125"/>
          </a:xfrm>
        </p:spPr>
        <p:txBody>
          <a:bodyPr/>
          <a:lstStyle/>
          <a:p>
            <a:r>
              <a:rPr lang="en-US" dirty="0" smtClean="0"/>
              <a:t>Matrix population models</a:t>
            </a:r>
            <a:endParaRPr lang="en-US" dirty="0"/>
          </a:p>
        </p:txBody>
      </p:sp>
    </p:spTree>
    <p:extLst>
      <p:ext uri="{BB962C8B-B14F-4D97-AF65-F5344CB8AC3E}">
        <p14:creationId xmlns:p14="http://schemas.microsoft.com/office/powerpoint/2010/main" val="15778717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smtClean="0"/>
              <a:t>R package POPBIO</a:t>
            </a:r>
            <a:endParaRPr lang="en-AU" dirty="0"/>
          </a:p>
        </p:txBody>
      </p:sp>
      <p:sp>
        <p:nvSpPr>
          <p:cNvPr id="5" name="Slide Number Placeholder 4"/>
          <p:cNvSpPr>
            <a:spLocks noGrp="1"/>
          </p:cNvSpPr>
          <p:nvPr>
            <p:ph type="sldNum" sz="quarter" idx="12"/>
          </p:nvPr>
        </p:nvSpPr>
        <p:spPr/>
        <p:txBody>
          <a:bodyPr/>
          <a:lstStyle/>
          <a:p>
            <a:fld id="{72B1DA50-9CDF-674D-ABF9-B3DB44414AAD}" type="slidenum">
              <a:rPr lang="en-US" smtClean="0"/>
              <a:pPr/>
              <a:t>7</a:t>
            </a:fld>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259" y="1417638"/>
            <a:ext cx="7545074" cy="42285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Footer Placeholder 3"/>
          <p:cNvSpPr>
            <a:spLocks noGrp="1"/>
          </p:cNvSpPr>
          <p:nvPr>
            <p:ph type="ftr" sz="quarter" idx="11"/>
          </p:nvPr>
        </p:nvSpPr>
        <p:spPr>
          <a:xfrm>
            <a:off x="2115897" y="6356350"/>
            <a:ext cx="2895600" cy="365125"/>
          </a:xfrm>
        </p:spPr>
        <p:txBody>
          <a:bodyPr/>
          <a:lstStyle/>
          <a:p>
            <a:r>
              <a:rPr lang="en-US" dirty="0" smtClean="0"/>
              <a:t>Matrix population models</a:t>
            </a:r>
            <a:endParaRPr lang="en-US" dirty="0"/>
          </a:p>
        </p:txBody>
      </p:sp>
    </p:spTree>
    <p:extLst>
      <p:ext uri="{BB962C8B-B14F-4D97-AF65-F5344CB8AC3E}">
        <p14:creationId xmlns:p14="http://schemas.microsoft.com/office/powerpoint/2010/main" val="782387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0" y="558505"/>
            <a:ext cx="8229600" cy="4531655"/>
          </a:xfrm>
          <a:prstGeom prst="rect">
            <a:avLst/>
          </a:prstGeom>
        </p:spPr>
      </p:pic>
      <p:sp>
        <p:nvSpPr>
          <p:cNvPr id="2" name="Rectangle 1"/>
          <p:cNvSpPr/>
          <p:nvPr/>
        </p:nvSpPr>
        <p:spPr>
          <a:xfrm>
            <a:off x="426720" y="5086568"/>
            <a:ext cx="7802880" cy="1200329"/>
          </a:xfrm>
          <a:prstGeom prst="rect">
            <a:avLst/>
          </a:prstGeom>
        </p:spPr>
        <p:txBody>
          <a:bodyPr wrap="square">
            <a:spAutoFit/>
          </a:bodyPr>
          <a:lstStyle/>
          <a:p>
            <a:pPr marL="285750" indent="-285750">
              <a:buFont typeface="Arial" panose="020B0604020202020204" pitchFamily="34" charset="0"/>
              <a:buChar char="•"/>
            </a:pPr>
            <a:r>
              <a:rPr lang="en-US" sz="2400" dirty="0" smtClean="0"/>
              <a:t>The uncertainty around the mean can be used to estimate a distribution for the current </a:t>
            </a:r>
            <a:r>
              <a:rPr lang="en-US" sz="2400" dirty="0"/>
              <a:t>population </a:t>
            </a:r>
            <a:r>
              <a:rPr lang="en-US" sz="2400" dirty="0" smtClean="0"/>
              <a:t>growth rate.</a:t>
            </a:r>
          </a:p>
          <a:p>
            <a:pPr marL="285750" indent="-285750">
              <a:buFont typeface="Arial" panose="020B0604020202020204" pitchFamily="34" charset="0"/>
              <a:buChar char="•"/>
            </a:pPr>
            <a:r>
              <a:rPr lang="en-US" sz="2400" dirty="0" smtClean="0"/>
              <a:t>The population growth </a:t>
            </a:r>
            <a:r>
              <a:rPr lang="en-US" sz="2400" dirty="0"/>
              <a:t>rate </a:t>
            </a:r>
            <a:r>
              <a:rPr lang="en-US" sz="2400" dirty="0" smtClean="0"/>
              <a:t>= 5</a:t>
            </a:r>
            <a:r>
              <a:rPr lang="en-US" sz="2400" dirty="0"/>
              <a:t>% (2.6% to 6.4%) </a:t>
            </a:r>
          </a:p>
        </p:txBody>
      </p:sp>
      <p:sp>
        <p:nvSpPr>
          <p:cNvPr id="7" name="Title 1"/>
          <p:cNvSpPr>
            <a:spLocks noGrp="1"/>
          </p:cNvSpPr>
          <p:nvPr/>
        </p:nvSpPr>
        <p:spPr>
          <a:xfrm>
            <a:off x="2243216" y="0"/>
            <a:ext cx="4804156" cy="769441"/>
          </a:xfrm>
          <a:prstGeom prst="rect">
            <a:avLst/>
          </a:prstGeom>
        </p:spPr>
        <p:txBody>
          <a:bodyPr vert="horz" wrap="square" lIns="91440" tIns="45720" rIns="91440" bIns="45720" rtlCol="0" anchor="ctr">
            <a:sp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algn="ctr"/>
            <a:r>
              <a:rPr lang="en-NZ" sz="4400" b="1" dirty="0" smtClean="0">
                <a:solidFill>
                  <a:srgbClr val="73AFC5"/>
                </a:solidFill>
              </a:rPr>
              <a:t>Results continued…</a:t>
            </a:r>
            <a:endParaRPr lang="en-NZ" sz="4400" b="1" dirty="0">
              <a:solidFill>
                <a:srgbClr val="73AFC5"/>
              </a:solidFill>
            </a:endParaRPr>
          </a:p>
        </p:txBody>
      </p:sp>
      <p:sp>
        <p:nvSpPr>
          <p:cNvPr id="8" name="Footer Placeholder 3"/>
          <p:cNvSpPr>
            <a:spLocks noGrp="1"/>
          </p:cNvSpPr>
          <p:nvPr>
            <p:ph type="ftr" sz="quarter" idx="11"/>
          </p:nvPr>
        </p:nvSpPr>
        <p:spPr>
          <a:xfrm>
            <a:off x="2466417" y="6356350"/>
            <a:ext cx="2895600" cy="365125"/>
          </a:xfrm>
        </p:spPr>
        <p:txBody>
          <a:bodyPr/>
          <a:lstStyle/>
          <a:p>
            <a:r>
              <a:rPr lang="en-US" dirty="0" smtClean="0"/>
              <a:t>Matrix population models</a:t>
            </a:r>
            <a:endParaRPr lang="en-US" dirty="0"/>
          </a:p>
        </p:txBody>
      </p:sp>
    </p:spTree>
    <p:extLst>
      <p:ext uri="{BB962C8B-B14F-4D97-AF65-F5344CB8AC3E}">
        <p14:creationId xmlns:p14="http://schemas.microsoft.com/office/powerpoint/2010/main" val="6149878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nvSpPr>
        <p:spPr>
          <a:xfrm>
            <a:off x="0" y="0"/>
            <a:ext cx="8244408" cy="769441"/>
          </a:xfrm>
          <a:prstGeom prst="rect">
            <a:avLst/>
          </a:prstGeom>
        </p:spPr>
        <p:txBody>
          <a:bodyPr vert="horz" wrap="square" lIns="91440" tIns="45720" rIns="91440" bIns="45720" rtlCol="0" anchor="ctr">
            <a:sp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algn="ctr"/>
            <a:r>
              <a:rPr lang="en-NZ" sz="4400" b="1" dirty="0">
                <a:solidFill>
                  <a:srgbClr val="73AFC5"/>
                </a:solidFill>
              </a:rPr>
              <a:t>Adding year-to-year stochasticity</a:t>
            </a:r>
          </a:p>
        </p:txBody>
      </p:sp>
      <p:pic>
        <p:nvPicPr>
          <p:cNvPr id="5" name="Picture 4"/>
          <p:cNvPicPr/>
          <p:nvPr/>
        </p:nvPicPr>
        <p:blipFill>
          <a:blip r:embed="rId3">
            <a:extLst>
              <a:ext uri="{28A0092B-C50C-407E-A947-70E740481C1C}">
                <a14:useLocalDpi xmlns:a14="http://schemas.microsoft.com/office/drawing/2010/main"/>
              </a:ext>
            </a:extLst>
          </a:blip>
          <a:stretch>
            <a:fillRect/>
          </a:stretch>
        </p:blipFill>
        <p:spPr>
          <a:xfrm>
            <a:off x="0" y="769441"/>
            <a:ext cx="7956376" cy="6088559"/>
          </a:xfrm>
          <a:prstGeom prst="rect">
            <a:avLst/>
          </a:prstGeom>
        </p:spPr>
      </p:pic>
    </p:spTree>
    <p:extLst>
      <p:ext uri="{BB962C8B-B14F-4D97-AF65-F5344CB8AC3E}">
        <p14:creationId xmlns:p14="http://schemas.microsoft.com/office/powerpoint/2010/main" val="468803052"/>
      </p:ext>
    </p:extLst>
  </p:cSld>
  <p:clrMapOvr>
    <a:masterClrMapping/>
  </p:clrMapOvr>
  <p:timing>
    <p:tnLst>
      <p:par>
        <p:cTn id="1" dur="indefinite" restart="never" nodeType="tmRoot"/>
      </p:par>
    </p:tnLst>
  </p:timing>
</p:sld>
</file>

<file path=ppt/theme/theme1.xml><?xml version="1.0" encoding="utf-8"?>
<a:theme xmlns:a="http://schemas.openxmlformats.org/drawingml/2006/main" name="UC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18072</TotalTime>
  <Words>5688</Words>
  <Application>Microsoft Macintosh PowerPoint</Application>
  <PresentationFormat>On-screen Show (4:3)</PresentationFormat>
  <Paragraphs>633</Paragraphs>
  <Slides>48</Slides>
  <Notes>43</Notes>
  <HiddenSlides>0</HiddenSlides>
  <MMClips>0</MMClips>
  <ScaleCrop>false</ScaleCrop>
  <HeadingPairs>
    <vt:vector size="8" baseType="variant">
      <vt:variant>
        <vt:lpstr>Fonts Used</vt:lpstr>
      </vt:variant>
      <vt:variant>
        <vt:i4>4</vt:i4>
      </vt:variant>
      <vt:variant>
        <vt:lpstr>Theme</vt:lpstr>
      </vt:variant>
      <vt:variant>
        <vt:i4>4</vt:i4>
      </vt:variant>
      <vt:variant>
        <vt:lpstr>Embedded OLE Servers</vt:lpstr>
      </vt:variant>
      <vt:variant>
        <vt:i4>3</vt:i4>
      </vt:variant>
      <vt:variant>
        <vt:lpstr>Slide Titles</vt:lpstr>
      </vt:variant>
      <vt:variant>
        <vt:i4>48</vt:i4>
      </vt:variant>
    </vt:vector>
  </HeadingPairs>
  <TitlesOfParts>
    <vt:vector size="59" baseType="lpstr">
      <vt:lpstr>Calibri</vt:lpstr>
      <vt:lpstr>Cambria Math</vt:lpstr>
      <vt:lpstr>Times New Roman</vt:lpstr>
      <vt:lpstr>Arial</vt:lpstr>
      <vt:lpstr>UC Theme</vt:lpstr>
      <vt:lpstr>1_Office Theme</vt:lpstr>
      <vt:lpstr>2_Office Theme</vt:lpstr>
      <vt:lpstr>3_Office Theme</vt:lpstr>
      <vt:lpstr>Presentation</vt:lpstr>
      <vt:lpstr>Equation</vt:lpstr>
      <vt:lpstr>Document</vt:lpstr>
      <vt:lpstr>From whales to mice </vt:lpstr>
      <vt:lpstr>Outline</vt:lpstr>
      <vt:lpstr>A rookie…</vt:lpstr>
      <vt:lpstr>New Zealand southern right  whale</vt:lpstr>
      <vt:lpstr>Data collection</vt:lpstr>
      <vt:lpstr>PowerPoint Presentation</vt:lpstr>
      <vt:lpstr>R package POPBIO</vt:lpstr>
      <vt:lpstr>PowerPoint Presentation</vt:lpstr>
      <vt:lpstr>PowerPoint Presentation</vt:lpstr>
      <vt:lpstr>With all good research should come more questions? </vt:lpstr>
      <vt:lpstr>Dave Choqouet scholarship</vt:lpstr>
      <vt:lpstr>University of Canberra</vt:lpstr>
      <vt:lpstr>PowerPoint Presentation</vt:lpstr>
      <vt:lpstr>The rest of the talk</vt:lpstr>
      <vt:lpstr>PowerPoint Presentation</vt:lpstr>
      <vt:lpstr>PowerPoint Presentation</vt:lpstr>
      <vt:lpstr>PowerPoint Presentation</vt:lpstr>
      <vt:lpstr>PowerPoint Presentation</vt:lpstr>
      <vt:lpstr>PowerPoint Presentation</vt:lpstr>
      <vt:lpstr>PowerPoint Presentation</vt:lpstr>
      <vt:lpstr>Mathematics behind the diagram (e.g.)</vt:lpstr>
      <vt:lpstr>Predator release</vt:lpstr>
      <vt:lpstr>Competitor release</vt:lpstr>
      <vt:lpstr>Mesopredator release</vt:lpstr>
      <vt:lpstr>Hyperpredator release</vt:lpstr>
      <vt:lpstr>New Zealand pests</vt:lpstr>
      <vt:lpstr>Complexities</vt:lpstr>
      <vt:lpstr>Bayesian inference</vt:lpstr>
      <vt:lpstr>Hierarchical approach to modelling</vt:lpstr>
      <vt:lpstr>Linking data and theory</vt:lpstr>
      <vt:lpstr>Simple as…</vt:lpstr>
      <vt:lpstr>Chapter One</vt:lpstr>
      <vt:lpstr>Case study one</vt:lpstr>
      <vt:lpstr>Case study aims</vt:lpstr>
      <vt:lpstr>PowerPoint Presentation</vt:lpstr>
      <vt:lpstr>Location</vt:lpstr>
      <vt:lpstr>Study design</vt:lpstr>
      <vt:lpstr>Diagram of study design</vt:lpstr>
      <vt:lpstr>The beginning of the process model</vt:lpstr>
      <vt:lpstr>Process model</vt:lpstr>
      <vt:lpstr>Breaking down the process model 1</vt:lpstr>
      <vt:lpstr>An observation model</vt:lpstr>
      <vt:lpstr>Capture-recapture models using data augmentation</vt:lpstr>
      <vt:lpstr>PowerPoint Presentation</vt:lpstr>
      <vt:lpstr>PowerPoint Presentation</vt:lpstr>
      <vt:lpstr>Thanks for your time Questions?</vt:lpstr>
      <vt:lpstr>References</vt:lpstr>
      <vt:lpstr>Surprise effects on Surprise Island</vt:lpstr>
    </vt:vector>
  </TitlesOfParts>
  <Company>OMG</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OMG OMG</dc:creator>
  <cp:lastModifiedBy>u3164284</cp:lastModifiedBy>
  <cp:revision>196</cp:revision>
  <cp:lastPrinted>2016-06-29T00:26:14Z</cp:lastPrinted>
  <dcterms:created xsi:type="dcterms:W3CDTF">2014-02-17T05:35:55Z</dcterms:created>
  <dcterms:modified xsi:type="dcterms:W3CDTF">2016-08-23T07:51:06Z</dcterms:modified>
</cp:coreProperties>
</file>